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59" r:id="rId2"/>
  </p:sldMasterIdLst>
  <p:notesMasterIdLst>
    <p:notesMasterId r:id="rId14"/>
  </p:notesMasterIdLst>
  <p:handoutMasterIdLst>
    <p:handoutMasterId r:id="rId15"/>
  </p:handoutMasterIdLst>
  <p:sldIdLst>
    <p:sldId id="256" r:id="rId3"/>
    <p:sldId id="314" r:id="rId4"/>
    <p:sldId id="333" r:id="rId5"/>
    <p:sldId id="327" r:id="rId6"/>
    <p:sldId id="328" r:id="rId7"/>
    <p:sldId id="315" r:id="rId8"/>
    <p:sldId id="319" r:id="rId9"/>
    <p:sldId id="329" r:id="rId10"/>
    <p:sldId id="334" r:id="rId11"/>
    <p:sldId id="332" r:id="rId12"/>
    <p:sldId id="313" r:id="rId13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4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898989"/>
    <a:srgbClr val="C50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 snapToObjects="1">
      <p:cViewPr varScale="1">
        <p:scale>
          <a:sx n="68" d="100"/>
          <a:sy n="68" d="100"/>
        </p:scale>
        <p:origin x="50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3054" y="-109"/>
      </p:cViewPr>
      <p:guideLst>
        <p:guide orient="horz" pos="3144"/>
        <p:guide pos="2141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66624-7A96-43D1-8AEF-65162D7C78DA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25657BD-3ECB-402B-B695-3F88915476B2}">
      <dgm:prSet phldrT="[Text]" custT="1"/>
      <dgm:spPr/>
      <dgm:t>
        <a:bodyPr/>
        <a:lstStyle/>
        <a:p>
          <a:r>
            <a:rPr lang="de-DE" sz="2000" b="1" dirty="0"/>
            <a:t>Einstieg in die Grundrente mit 33 Jahren „Grundrenten-zeiten“</a:t>
          </a:r>
        </a:p>
      </dgm:t>
    </dgm:pt>
    <dgm:pt modelId="{AA4BDE94-B5A6-449E-B932-E388FABCF9E1}" type="parTrans" cxnId="{2E0408D4-060D-4344-9DCD-EB26CE9B353F}">
      <dgm:prSet/>
      <dgm:spPr/>
      <dgm:t>
        <a:bodyPr/>
        <a:lstStyle/>
        <a:p>
          <a:endParaRPr lang="de-DE"/>
        </a:p>
      </dgm:t>
    </dgm:pt>
    <dgm:pt modelId="{CBD7B97C-BBC9-4151-8A3C-817DF6DDC8C3}" type="sibTrans" cxnId="{2E0408D4-060D-4344-9DCD-EB26CE9B353F}">
      <dgm:prSet/>
      <dgm:spPr/>
      <dgm:t>
        <a:bodyPr/>
        <a:lstStyle/>
        <a:p>
          <a:endParaRPr lang="de-DE"/>
        </a:p>
      </dgm:t>
    </dgm:pt>
    <dgm:pt modelId="{75109358-9A5C-4025-BC82-C74F7B0DB592}">
      <dgm:prSet phldrT="[Text]" custT="1"/>
      <dgm:spPr/>
      <dgm:t>
        <a:bodyPr/>
        <a:lstStyle/>
        <a:p>
          <a:r>
            <a:rPr lang="de-DE" sz="2000" b="1" dirty="0"/>
            <a:t>Staffelung des Grundrenten-zuschlages</a:t>
          </a:r>
        </a:p>
      </dgm:t>
    </dgm:pt>
    <dgm:pt modelId="{CAA6A169-2ABC-4D68-A21C-5FD3053AE85E}" type="parTrans" cxnId="{6E9BDF91-6FE6-47EE-8B4D-DD2235AF8C4C}">
      <dgm:prSet/>
      <dgm:spPr/>
      <dgm:t>
        <a:bodyPr/>
        <a:lstStyle/>
        <a:p>
          <a:endParaRPr lang="de-DE"/>
        </a:p>
      </dgm:t>
    </dgm:pt>
    <dgm:pt modelId="{7D19E728-B048-4670-B615-E564CD6B3368}" type="sibTrans" cxnId="{6E9BDF91-6FE6-47EE-8B4D-DD2235AF8C4C}">
      <dgm:prSet/>
      <dgm:spPr/>
      <dgm:t>
        <a:bodyPr/>
        <a:lstStyle/>
        <a:p>
          <a:endParaRPr lang="de-DE"/>
        </a:p>
      </dgm:t>
    </dgm:pt>
    <dgm:pt modelId="{8A86FD66-F6B7-427C-A9EE-F4641458234D}">
      <dgm:prSet phldrT="[Text]" custT="1"/>
      <dgm:spPr/>
      <dgm:t>
        <a:bodyPr/>
        <a:lstStyle/>
        <a:p>
          <a:r>
            <a:rPr lang="de-DE" sz="2000" b="1" dirty="0"/>
            <a:t>volle Höhe bei 35 Jahren an „Grund-</a:t>
          </a:r>
        </a:p>
        <a:p>
          <a:r>
            <a:rPr lang="de-DE" sz="2000" b="1" dirty="0" err="1"/>
            <a:t>rentenzeiten</a:t>
          </a:r>
          <a:r>
            <a:rPr lang="de-DE" sz="2000" b="1" dirty="0"/>
            <a:t>“</a:t>
          </a:r>
        </a:p>
      </dgm:t>
    </dgm:pt>
    <dgm:pt modelId="{D0E5335E-F7B1-404B-9838-A9BAB0C3D3CE}" type="parTrans" cxnId="{346C9242-E9F5-4664-8813-49D501703DE8}">
      <dgm:prSet/>
      <dgm:spPr/>
      <dgm:t>
        <a:bodyPr/>
        <a:lstStyle/>
        <a:p>
          <a:endParaRPr lang="de-DE"/>
        </a:p>
      </dgm:t>
    </dgm:pt>
    <dgm:pt modelId="{6ADFABC4-997D-49AA-A1EA-9775BABA6603}" type="sibTrans" cxnId="{346C9242-E9F5-4664-8813-49D501703DE8}">
      <dgm:prSet/>
      <dgm:spPr/>
      <dgm:t>
        <a:bodyPr/>
        <a:lstStyle/>
        <a:p>
          <a:endParaRPr lang="de-DE"/>
        </a:p>
      </dgm:t>
    </dgm:pt>
    <dgm:pt modelId="{9A1CA42D-2247-4EE9-9DDA-D364DBEC54B9}" type="pres">
      <dgm:prSet presAssocID="{D8166624-7A96-43D1-8AEF-65162D7C78DA}" presName="rootnode" presStyleCnt="0">
        <dgm:presLayoutVars>
          <dgm:chMax/>
          <dgm:chPref/>
          <dgm:dir/>
          <dgm:animLvl val="lvl"/>
        </dgm:presLayoutVars>
      </dgm:prSet>
      <dgm:spPr/>
    </dgm:pt>
    <dgm:pt modelId="{1968FD0C-B027-47BB-897A-C8B5DE78ED66}" type="pres">
      <dgm:prSet presAssocID="{E25657BD-3ECB-402B-B695-3F88915476B2}" presName="composite" presStyleCnt="0"/>
      <dgm:spPr/>
    </dgm:pt>
    <dgm:pt modelId="{A12CAB65-DAFE-4DC6-90F2-DB0747021F8C}" type="pres">
      <dgm:prSet presAssocID="{E25657BD-3ECB-402B-B695-3F88915476B2}" presName="LShape" presStyleLbl="alignNode1" presStyleIdx="0" presStyleCnt="5"/>
      <dgm:spPr/>
    </dgm:pt>
    <dgm:pt modelId="{37A9B019-50A9-4C72-A37C-FACF4C6EE948}" type="pres">
      <dgm:prSet presAssocID="{E25657BD-3ECB-402B-B695-3F88915476B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6509D45-D738-4734-8BD0-6BFF39F366F2}" type="pres">
      <dgm:prSet presAssocID="{E25657BD-3ECB-402B-B695-3F88915476B2}" presName="Triangle" presStyleLbl="alignNode1" presStyleIdx="1" presStyleCnt="5"/>
      <dgm:spPr/>
    </dgm:pt>
    <dgm:pt modelId="{ED41A840-A818-4889-82AE-514C0AED72D2}" type="pres">
      <dgm:prSet presAssocID="{CBD7B97C-BBC9-4151-8A3C-817DF6DDC8C3}" presName="sibTrans" presStyleCnt="0"/>
      <dgm:spPr/>
    </dgm:pt>
    <dgm:pt modelId="{7EE1ED05-3AB1-49D0-8481-757D4CBA06E6}" type="pres">
      <dgm:prSet presAssocID="{CBD7B97C-BBC9-4151-8A3C-817DF6DDC8C3}" presName="space" presStyleCnt="0"/>
      <dgm:spPr/>
    </dgm:pt>
    <dgm:pt modelId="{BB99CAA1-3828-4595-9286-B30019EADC3C}" type="pres">
      <dgm:prSet presAssocID="{75109358-9A5C-4025-BC82-C74F7B0DB592}" presName="composite" presStyleCnt="0"/>
      <dgm:spPr/>
    </dgm:pt>
    <dgm:pt modelId="{76605FF9-8B42-4A34-9E02-9E519C832933}" type="pres">
      <dgm:prSet presAssocID="{75109358-9A5C-4025-BC82-C74F7B0DB592}" presName="LShape" presStyleLbl="alignNode1" presStyleIdx="2" presStyleCnt="5"/>
      <dgm:spPr/>
    </dgm:pt>
    <dgm:pt modelId="{D502E5E2-9136-44EA-A743-F9DD07E77AC9}" type="pres">
      <dgm:prSet presAssocID="{75109358-9A5C-4025-BC82-C74F7B0DB59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A41EFC2-A994-4279-B9E5-EAE323CDD269}" type="pres">
      <dgm:prSet presAssocID="{75109358-9A5C-4025-BC82-C74F7B0DB592}" presName="Triangle" presStyleLbl="alignNode1" presStyleIdx="3" presStyleCnt="5"/>
      <dgm:spPr/>
    </dgm:pt>
    <dgm:pt modelId="{4AC40BFC-1765-4CD6-B6ED-BC132BD28734}" type="pres">
      <dgm:prSet presAssocID="{7D19E728-B048-4670-B615-E564CD6B3368}" presName="sibTrans" presStyleCnt="0"/>
      <dgm:spPr/>
    </dgm:pt>
    <dgm:pt modelId="{C44CF2AE-CE02-4E39-9D1C-620F52E43F38}" type="pres">
      <dgm:prSet presAssocID="{7D19E728-B048-4670-B615-E564CD6B3368}" presName="space" presStyleCnt="0"/>
      <dgm:spPr/>
    </dgm:pt>
    <dgm:pt modelId="{480B2C8C-8135-4A52-8DE9-700E2EDA37A9}" type="pres">
      <dgm:prSet presAssocID="{8A86FD66-F6B7-427C-A9EE-F4641458234D}" presName="composite" presStyleCnt="0"/>
      <dgm:spPr/>
    </dgm:pt>
    <dgm:pt modelId="{045A179C-EFED-403E-BBA8-B6310524592A}" type="pres">
      <dgm:prSet presAssocID="{8A86FD66-F6B7-427C-A9EE-F4641458234D}" presName="LShape" presStyleLbl="alignNode1" presStyleIdx="4" presStyleCnt="5"/>
      <dgm:spPr/>
    </dgm:pt>
    <dgm:pt modelId="{B7B77EE9-911E-49C0-B2CD-7BD027D3C5C0}" type="pres">
      <dgm:prSet presAssocID="{8A86FD66-F6B7-427C-A9EE-F4641458234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3C78326-0826-4AA3-9017-A600CC92FE0A}" type="presOf" srcId="{75109358-9A5C-4025-BC82-C74F7B0DB592}" destId="{D502E5E2-9136-44EA-A743-F9DD07E77AC9}" srcOrd="0" destOrd="0" presId="urn:microsoft.com/office/officeart/2009/3/layout/StepUpProcess"/>
    <dgm:cxn modelId="{E7290338-4C81-4AC1-B6D7-4AE8437DB89A}" type="presOf" srcId="{8A86FD66-F6B7-427C-A9EE-F4641458234D}" destId="{B7B77EE9-911E-49C0-B2CD-7BD027D3C5C0}" srcOrd="0" destOrd="0" presId="urn:microsoft.com/office/officeart/2009/3/layout/StepUpProcess"/>
    <dgm:cxn modelId="{346C9242-E9F5-4664-8813-49D501703DE8}" srcId="{D8166624-7A96-43D1-8AEF-65162D7C78DA}" destId="{8A86FD66-F6B7-427C-A9EE-F4641458234D}" srcOrd="2" destOrd="0" parTransId="{D0E5335E-F7B1-404B-9838-A9BAB0C3D3CE}" sibTransId="{6ADFABC4-997D-49AA-A1EA-9775BABA6603}"/>
    <dgm:cxn modelId="{B84AE143-D270-428E-905E-8B23945FFDB0}" type="presOf" srcId="{D8166624-7A96-43D1-8AEF-65162D7C78DA}" destId="{9A1CA42D-2247-4EE9-9DDA-D364DBEC54B9}" srcOrd="0" destOrd="0" presId="urn:microsoft.com/office/officeart/2009/3/layout/StepUpProcess"/>
    <dgm:cxn modelId="{6E9BDF91-6FE6-47EE-8B4D-DD2235AF8C4C}" srcId="{D8166624-7A96-43D1-8AEF-65162D7C78DA}" destId="{75109358-9A5C-4025-BC82-C74F7B0DB592}" srcOrd="1" destOrd="0" parTransId="{CAA6A169-2ABC-4D68-A21C-5FD3053AE85E}" sibTransId="{7D19E728-B048-4670-B615-E564CD6B3368}"/>
    <dgm:cxn modelId="{2E0408D4-060D-4344-9DCD-EB26CE9B353F}" srcId="{D8166624-7A96-43D1-8AEF-65162D7C78DA}" destId="{E25657BD-3ECB-402B-B695-3F88915476B2}" srcOrd="0" destOrd="0" parTransId="{AA4BDE94-B5A6-449E-B932-E388FABCF9E1}" sibTransId="{CBD7B97C-BBC9-4151-8A3C-817DF6DDC8C3}"/>
    <dgm:cxn modelId="{902A52E7-CDDB-4D9A-ACB7-8F99DABDC1DF}" type="presOf" srcId="{E25657BD-3ECB-402B-B695-3F88915476B2}" destId="{37A9B019-50A9-4C72-A37C-FACF4C6EE948}" srcOrd="0" destOrd="0" presId="urn:microsoft.com/office/officeart/2009/3/layout/StepUpProcess"/>
    <dgm:cxn modelId="{C9E227EB-0B46-4652-8EB9-313B9DD462BD}" type="presParOf" srcId="{9A1CA42D-2247-4EE9-9DDA-D364DBEC54B9}" destId="{1968FD0C-B027-47BB-897A-C8B5DE78ED66}" srcOrd="0" destOrd="0" presId="urn:microsoft.com/office/officeart/2009/3/layout/StepUpProcess"/>
    <dgm:cxn modelId="{D2DAB07F-C8CF-40ED-8210-48288FB7A9DB}" type="presParOf" srcId="{1968FD0C-B027-47BB-897A-C8B5DE78ED66}" destId="{A12CAB65-DAFE-4DC6-90F2-DB0747021F8C}" srcOrd="0" destOrd="0" presId="urn:microsoft.com/office/officeart/2009/3/layout/StepUpProcess"/>
    <dgm:cxn modelId="{E526EFE2-A84C-4668-8A6A-36A7664E3BE3}" type="presParOf" srcId="{1968FD0C-B027-47BB-897A-C8B5DE78ED66}" destId="{37A9B019-50A9-4C72-A37C-FACF4C6EE948}" srcOrd="1" destOrd="0" presId="urn:microsoft.com/office/officeart/2009/3/layout/StepUpProcess"/>
    <dgm:cxn modelId="{3D4702BD-9A5F-4BE0-A439-56730FC9D498}" type="presParOf" srcId="{1968FD0C-B027-47BB-897A-C8B5DE78ED66}" destId="{B6509D45-D738-4734-8BD0-6BFF39F366F2}" srcOrd="2" destOrd="0" presId="urn:microsoft.com/office/officeart/2009/3/layout/StepUpProcess"/>
    <dgm:cxn modelId="{990C8CFA-D8C3-4171-87CB-A0B4F5F4E724}" type="presParOf" srcId="{9A1CA42D-2247-4EE9-9DDA-D364DBEC54B9}" destId="{ED41A840-A818-4889-82AE-514C0AED72D2}" srcOrd="1" destOrd="0" presId="urn:microsoft.com/office/officeart/2009/3/layout/StepUpProcess"/>
    <dgm:cxn modelId="{E9E9DBCF-635B-41B9-A7E1-5A530CCECC84}" type="presParOf" srcId="{ED41A840-A818-4889-82AE-514C0AED72D2}" destId="{7EE1ED05-3AB1-49D0-8481-757D4CBA06E6}" srcOrd="0" destOrd="0" presId="urn:microsoft.com/office/officeart/2009/3/layout/StepUpProcess"/>
    <dgm:cxn modelId="{84C0AD8A-ECB3-444F-B329-6564A7D7E8F2}" type="presParOf" srcId="{9A1CA42D-2247-4EE9-9DDA-D364DBEC54B9}" destId="{BB99CAA1-3828-4595-9286-B30019EADC3C}" srcOrd="2" destOrd="0" presId="urn:microsoft.com/office/officeart/2009/3/layout/StepUpProcess"/>
    <dgm:cxn modelId="{848BE244-457C-4AB1-9CBE-670A48E6FED1}" type="presParOf" srcId="{BB99CAA1-3828-4595-9286-B30019EADC3C}" destId="{76605FF9-8B42-4A34-9E02-9E519C832933}" srcOrd="0" destOrd="0" presId="urn:microsoft.com/office/officeart/2009/3/layout/StepUpProcess"/>
    <dgm:cxn modelId="{A80DF4AD-E73D-4B7A-9C9D-1AD627175BC0}" type="presParOf" srcId="{BB99CAA1-3828-4595-9286-B30019EADC3C}" destId="{D502E5E2-9136-44EA-A743-F9DD07E77AC9}" srcOrd="1" destOrd="0" presId="urn:microsoft.com/office/officeart/2009/3/layout/StepUpProcess"/>
    <dgm:cxn modelId="{0DA0F6BF-D81C-47F5-BF04-B7DE983F6E67}" type="presParOf" srcId="{BB99CAA1-3828-4595-9286-B30019EADC3C}" destId="{EA41EFC2-A994-4279-B9E5-EAE323CDD269}" srcOrd="2" destOrd="0" presId="urn:microsoft.com/office/officeart/2009/3/layout/StepUpProcess"/>
    <dgm:cxn modelId="{977C89BB-10C7-4BC4-BA72-EA9E47E6A73C}" type="presParOf" srcId="{9A1CA42D-2247-4EE9-9DDA-D364DBEC54B9}" destId="{4AC40BFC-1765-4CD6-B6ED-BC132BD28734}" srcOrd="3" destOrd="0" presId="urn:microsoft.com/office/officeart/2009/3/layout/StepUpProcess"/>
    <dgm:cxn modelId="{9DF4A49A-E1F7-42CA-9B77-2AC07235B2D8}" type="presParOf" srcId="{4AC40BFC-1765-4CD6-B6ED-BC132BD28734}" destId="{C44CF2AE-CE02-4E39-9D1C-620F52E43F38}" srcOrd="0" destOrd="0" presId="urn:microsoft.com/office/officeart/2009/3/layout/StepUpProcess"/>
    <dgm:cxn modelId="{12C79E4B-CA40-4D04-858B-ACC0489BE320}" type="presParOf" srcId="{9A1CA42D-2247-4EE9-9DDA-D364DBEC54B9}" destId="{480B2C8C-8135-4A52-8DE9-700E2EDA37A9}" srcOrd="4" destOrd="0" presId="urn:microsoft.com/office/officeart/2009/3/layout/StepUpProcess"/>
    <dgm:cxn modelId="{08669F1A-C720-4593-B5B3-60D8E87F183D}" type="presParOf" srcId="{480B2C8C-8135-4A52-8DE9-700E2EDA37A9}" destId="{045A179C-EFED-403E-BBA8-B6310524592A}" srcOrd="0" destOrd="0" presId="urn:microsoft.com/office/officeart/2009/3/layout/StepUpProcess"/>
    <dgm:cxn modelId="{20CF5168-89A2-468D-B81B-6DC17151468A}" type="presParOf" srcId="{480B2C8C-8135-4A52-8DE9-700E2EDA37A9}" destId="{B7B77EE9-911E-49C0-B2CD-7BD027D3C5C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CAB65-DAFE-4DC6-90F2-DB0747021F8C}">
      <dsp:nvSpPr>
        <dsp:cNvPr id="0" name=""/>
        <dsp:cNvSpPr/>
      </dsp:nvSpPr>
      <dsp:spPr>
        <a:xfrm rot="5400000">
          <a:off x="545475" y="1127239"/>
          <a:ext cx="1633420" cy="271797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A9B019-50A9-4C72-A37C-FACF4C6EE948}">
      <dsp:nvSpPr>
        <dsp:cNvPr id="0" name=""/>
        <dsp:cNvSpPr/>
      </dsp:nvSpPr>
      <dsp:spPr>
        <a:xfrm>
          <a:off x="272816" y="1939329"/>
          <a:ext cx="2453803" cy="215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Einstieg in die Grundrente mit 33 Jahren „Grundrenten-zeiten“</a:t>
          </a:r>
        </a:p>
      </dsp:txBody>
      <dsp:txXfrm>
        <a:off x="272816" y="1939329"/>
        <a:ext cx="2453803" cy="2150902"/>
      </dsp:txXfrm>
    </dsp:sp>
    <dsp:sp modelId="{B6509D45-D738-4734-8BD0-6BFF39F366F2}">
      <dsp:nvSpPr>
        <dsp:cNvPr id="0" name=""/>
        <dsp:cNvSpPr/>
      </dsp:nvSpPr>
      <dsp:spPr>
        <a:xfrm>
          <a:off x="2263638" y="927139"/>
          <a:ext cx="462981" cy="46298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605FF9-8B42-4A34-9E02-9E519C832933}">
      <dsp:nvSpPr>
        <dsp:cNvPr id="0" name=""/>
        <dsp:cNvSpPr/>
      </dsp:nvSpPr>
      <dsp:spPr>
        <a:xfrm rot="5400000">
          <a:off x="3549410" y="383913"/>
          <a:ext cx="1633420" cy="271797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02E5E2-9136-44EA-A743-F9DD07E77AC9}">
      <dsp:nvSpPr>
        <dsp:cNvPr id="0" name=""/>
        <dsp:cNvSpPr/>
      </dsp:nvSpPr>
      <dsp:spPr>
        <a:xfrm>
          <a:off x="3276752" y="1196002"/>
          <a:ext cx="2453803" cy="215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Staffelung des Grundrenten-zuschlages</a:t>
          </a:r>
        </a:p>
      </dsp:txBody>
      <dsp:txXfrm>
        <a:off x="3276752" y="1196002"/>
        <a:ext cx="2453803" cy="2150902"/>
      </dsp:txXfrm>
    </dsp:sp>
    <dsp:sp modelId="{EA41EFC2-A994-4279-B9E5-EAE323CDD269}">
      <dsp:nvSpPr>
        <dsp:cNvPr id="0" name=""/>
        <dsp:cNvSpPr/>
      </dsp:nvSpPr>
      <dsp:spPr>
        <a:xfrm>
          <a:off x="5267573" y="183812"/>
          <a:ext cx="462981" cy="46298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5A179C-EFED-403E-BBA8-B6310524592A}">
      <dsp:nvSpPr>
        <dsp:cNvPr id="0" name=""/>
        <dsp:cNvSpPr/>
      </dsp:nvSpPr>
      <dsp:spPr>
        <a:xfrm rot="5400000">
          <a:off x="6553345" y="-359413"/>
          <a:ext cx="1633420" cy="271797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B77EE9-911E-49C0-B2CD-7BD027D3C5C0}">
      <dsp:nvSpPr>
        <dsp:cNvPr id="0" name=""/>
        <dsp:cNvSpPr/>
      </dsp:nvSpPr>
      <dsp:spPr>
        <a:xfrm>
          <a:off x="6280687" y="452675"/>
          <a:ext cx="2453803" cy="2150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volle Höhe bei 35 Jahren an „Grund-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/>
            <a:t>rentenzeiten</a:t>
          </a:r>
          <a:r>
            <a:rPr lang="de-DE" sz="2000" b="1" kern="1200" dirty="0"/>
            <a:t>“</a:t>
          </a:r>
        </a:p>
      </dsp:txBody>
      <dsp:txXfrm>
        <a:off x="6280687" y="452675"/>
        <a:ext cx="2453803" cy="2150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"/>
          </p:nvPr>
        </p:nvSpPr>
        <p:spPr>
          <a:xfrm>
            <a:off x="0" y="9429360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r>
              <a:rPr lang="de-DE" dirty="0"/>
              <a:t>Druckdatum: </a:t>
            </a:r>
            <a:fld id="{2CC421D4-D4AD-4237-9FF2-1741A7F8FD4C}" type="datetimeFigureOut">
              <a:rPr lang="de-DE" smtClean="0"/>
              <a:pPr algn="l"/>
              <a:t>18.10.2020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3"/>
          </p:nvPr>
        </p:nvSpPr>
        <p:spPr>
          <a:xfrm>
            <a:off x="3849688" y="9429360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de-DE" dirty="0"/>
              <a:t>Seite: </a:t>
            </a:r>
            <a:fld id="{F2147507-D985-4618-A1A1-C256AEF931B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z="1600" dirty="0"/>
              <a:t>Titel</a:t>
            </a:r>
          </a:p>
          <a:p>
            <a:r>
              <a:rPr lang="de-DE" dirty="0"/>
              <a:t>Prof. Dr. XY</a:t>
            </a:r>
            <a:r>
              <a:rPr lang="de-DE" sz="1600" dirty="0"/>
              <a:t> </a:t>
            </a:r>
          </a:p>
        </p:txBody>
      </p:sp>
      <p:pic>
        <p:nvPicPr>
          <p:cNvPr id="10" name="Bild 6" descr="Logo_Tex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3308" y="34611"/>
            <a:ext cx="463503" cy="92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226411" y="1813"/>
            <a:ext cx="1571264" cy="581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solidFill>
                  <a:srgbClr val="1F497D"/>
                </a:solidFill>
              </a:rPr>
              <a:t>Hochschule für öffentliche</a:t>
            </a:r>
            <a:br>
              <a:rPr lang="de-DE" sz="800" b="1" dirty="0">
                <a:solidFill>
                  <a:srgbClr val="1F497D"/>
                </a:solidFill>
              </a:rPr>
            </a:br>
            <a:r>
              <a:rPr lang="de-DE" sz="800" b="1" dirty="0">
                <a:solidFill>
                  <a:srgbClr val="1F497D"/>
                </a:solidFill>
              </a:rPr>
              <a:t>Verwaltung und Finanzen</a:t>
            </a:r>
          </a:p>
          <a:p>
            <a:r>
              <a:rPr lang="de-DE" sz="800" b="1" dirty="0">
                <a:solidFill>
                  <a:srgbClr val="1F497D"/>
                </a:solidFill>
              </a:rPr>
              <a:t>Ludwigsburg</a:t>
            </a:r>
          </a:p>
          <a:p>
            <a:r>
              <a:rPr lang="de-DE" sz="800" dirty="0">
                <a:solidFill>
                  <a:srgbClr val="1F497D"/>
                </a:solidFill>
              </a:rPr>
              <a:t>University of Applied Sciences</a:t>
            </a:r>
          </a:p>
        </p:txBody>
      </p:sp>
    </p:spTree>
    <p:extLst>
      <p:ext uri="{BB962C8B-B14F-4D97-AF65-F5344CB8AC3E}">
        <p14:creationId xmlns:p14="http://schemas.microsoft.com/office/powerpoint/2010/main" val="537562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 sz="1600" dirty="0"/>
              <a:t>Titel</a:t>
            </a:r>
          </a:p>
          <a:p>
            <a:r>
              <a:rPr lang="de-DE" dirty="0"/>
              <a:t>Prof. Dr. XY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de-DE" dirty="0"/>
              <a:t>Seite: </a:t>
            </a:r>
            <a:fld id="{D08C8BFB-2325-4EAF-B6F9-46A4B821F81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"/>
          </p:nvPr>
        </p:nvSpPr>
        <p:spPr>
          <a:xfrm>
            <a:off x="-741" y="9430938"/>
            <a:ext cx="2946400" cy="495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r>
              <a:rPr lang="de-DE" dirty="0"/>
              <a:t>Druckdatum: </a:t>
            </a:r>
            <a:fld id="{509C55F5-2A3E-4085-9D2B-EDDD9A2CAE0B}" type="datetimeFigureOut">
              <a:rPr lang="de-DE" smtClean="0"/>
              <a:pPr algn="l"/>
              <a:t>18.10.2020</a:t>
            </a:fld>
            <a:endParaRPr lang="de-DE" dirty="0"/>
          </a:p>
        </p:txBody>
      </p:sp>
      <p:pic>
        <p:nvPicPr>
          <p:cNvPr id="9" name="Bild 6" descr="Logo_Tex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3308" y="34611"/>
            <a:ext cx="463503" cy="92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226411" y="1813"/>
            <a:ext cx="1571264" cy="581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>
                <a:solidFill>
                  <a:srgbClr val="1F497D"/>
                </a:solidFill>
              </a:rPr>
              <a:t>Hochschule für öffentliche</a:t>
            </a:r>
            <a:br>
              <a:rPr lang="de-DE" sz="800" b="1" dirty="0">
                <a:solidFill>
                  <a:srgbClr val="1F497D"/>
                </a:solidFill>
              </a:rPr>
            </a:br>
            <a:r>
              <a:rPr lang="de-DE" sz="800" b="1" dirty="0">
                <a:solidFill>
                  <a:srgbClr val="1F497D"/>
                </a:solidFill>
              </a:rPr>
              <a:t>Verwaltung und Finanzen</a:t>
            </a:r>
          </a:p>
          <a:p>
            <a:r>
              <a:rPr lang="de-DE" sz="800" b="1" dirty="0">
                <a:solidFill>
                  <a:srgbClr val="1F497D"/>
                </a:solidFill>
              </a:rPr>
              <a:t>Ludwigsburg</a:t>
            </a:r>
          </a:p>
          <a:p>
            <a:r>
              <a:rPr lang="de-DE" sz="800" dirty="0">
                <a:solidFill>
                  <a:srgbClr val="1F497D"/>
                </a:solidFill>
              </a:rPr>
              <a:t>University of Applied Sciences</a:t>
            </a:r>
          </a:p>
        </p:txBody>
      </p:sp>
      <p:sp>
        <p:nvSpPr>
          <p:cNvPr id="3" name="Folienbildplatzhalter 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1033463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4" name="Notizenplatzhalter 3"/>
          <p:cNvSpPr>
            <a:spLocks noGrp="1"/>
          </p:cNvSpPr>
          <p:nvPr>
            <p:ph type="body" sz="quarter" idx="3"/>
          </p:nvPr>
        </p:nvSpPr>
        <p:spPr>
          <a:xfrm>
            <a:off x="903289" y="5183069"/>
            <a:ext cx="5108755" cy="38494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35778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C8BFB-2325-4EAF-B6F9-46A4B821F81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95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C8BFB-2325-4EAF-B6F9-46A4B821F81F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95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 cstate="print">
            <a:alphaModFix amt="2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5700" y="2425153"/>
            <a:ext cx="6911975" cy="2088000"/>
          </a:xfrm>
        </p:spPr>
        <p:txBody>
          <a:bodyPr anchor="t"/>
          <a:lstStyle>
            <a:lvl1pPr algn="l">
              <a:defRPr sz="4400" b="1" u="none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02172" y="4960619"/>
            <a:ext cx="6823620" cy="1260000"/>
          </a:xfrm>
        </p:spPr>
        <p:txBody>
          <a:bodyPr anchor="t"/>
          <a:lstStyle>
            <a:lvl1pPr marL="0" indent="0">
              <a:buNone/>
              <a:defRPr sz="2400" b="0" baseline="0">
                <a:solidFill>
                  <a:schemeClr val="tx1"/>
                </a:solidFill>
                <a:ea typeface="ＭＳ Ｐゴシック" charset="-128"/>
                <a:cs typeface="Arial" charset="0"/>
              </a:defRPr>
            </a:lvl1pPr>
          </a:lstStyle>
          <a:p>
            <a:r>
              <a:rPr lang="de-DE" dirty="0"/>
              <a:t>Anlass, Ort, Datum, Referent…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30" y="352143"/>
            <a:ext cx="2630424" cy="1511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05.02.2018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30C53-735A-4642-8D22-56C8F16C87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609600" y="1198800"/>
            <a:ext cx="4038600" cy="5238000"/>
          </a:xfrm>
          <a:prstGeom prst="rect">
            <a:avLst/>
          </a:prstGeom>
        </p:spPr>
        <p:txBody>
          <a:bodyPr/>
          <a:lstStyle>
            <a:lvl1pPr marL="360000" indent="-360000">
              <a:buClr>
                <a:srgbClr val="1F497D"/>
              </a:buClr>
              <a:buFont typeface="Wingdings" pitchFamily="2" charset="2"/>
              <a:buChar char="§"/>
              <a:tabLst/>
              <a:defRPr sz="2800"/>
            </a:lvl1pPr>
            <a:lvl2pPr marL="714375" indent="-360363">
              <a:buClr>
                <a:srgbClr val="1F497D"/>
              </a:buClr>
              <a:buFont typeface="Symbol" pitchFamily="18" charset="2"/>
              <a:buChar char="-"/>
              <a:defRPr sz="2400"/>
            </a:lvl2pPr>
            <a:lvl3pPr marL="1076325" indent="-360363">
              <a:buClr>
                <a:srgbClr val="1F497D"/>
              </a:buClr>
              <a:buFont typeface="Arial" pitchFamily="34" charset="0"/>
              <a:buChar char="•"/>
              <a:defRPr sz="2000"/>
            </a:lvl3pPr>
            <a:lvl4pPr marL="1438275" indent="-361950">
              <a:buClr>
                <a:srgbClr val="7F7F7F"/>
              </a:buClr>
              <a:buFont typeface="Wingdings" pitchFamily="2" charset="2"/>
              <a:buChar char="§"/>
              <a:defRPr sz="1800"/>
            </a:lvl4pPr>
            <a:lvl5pPr marL="1790700" indent="-352425">
              <a:buClr>
                <a:srgbClr val="7F7F7F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800600" y="1198800"/>
            <a:ext cx="4038600" cy="523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0470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9125" y="1198800"/>
            <a:ext cx="4040188" cy="7136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06950" y="1198799"/>
            <a:ext cx="4041775" cy="7136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05.02.2018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30C53-735A-4642-8D22-56C8F16C87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sz="half" idx="13"/>
          </p:nvPr>
        </p:nvSpPr>
        <p:spPr>
          <a:xfrm>
            <a:off x="619125" y="1912425"/>
            <a:ext cx="4038600" cy="4524375"/>
          </a:xfrm>
          <a:prstGeom prst="rect">
            <a:avLst/>
          </a:prstGeom>
        </p:spPr>
        <p:txBody>
          <a:bodyPr/>
          <a:lstStyle>
            <a:lvl1pPr marL="360000" indent="-360000">
              <a:buClr>
                <a:srgbClr val="1F497D"/>
              </a:buClr>
              <a:buFont typeface="Wingdings" pitchFamily="2" charset="2"/>
              <a:buChar char="§"/>
              <a:tabLst/>
              <a:defRPr sz="2800"/>
            </a:lvl1pPr>
            <a:lvl2pPr marL="714375" indent="-360363">
              <a:buClr>
                <a:srgbClr val="1F497D"/>
              </a:buClr>
              <a:buFont typeface="Symbol" pitchFamily="18" charset="2"/>
              <a:buChar char="-"/>
              <a:defRPr sz="2400"/>
            </a:lvl2pPr>
            <a:lvl3pPr marL="1076325" indent="-360363">
              <a:buClr>
                <a:srgbClr val="1F497D"/>
              </a:buClr>
              <a:buFont typeface="Arial" pitchFamily="34" charset="0"/>
              <a:buChar char="•"/>
              <a:defRPr sz="2000"/>
            </a:lvl3pPr>
            <a:lvl4pPr marL="1438275" indent="-361950">
              <a:buClr>
                <a:srgbClr val="7F7F7F"/>
              </a:buClr>
              <a:buFont typeface="Wingdings" pitchFamily="2" charset="2"/>
              <a:buChar char="§"/>
              <a:defRPr sz="1800"/>
            </a:lvl4pPr>
            <a:lvl5pPr marL="1790700" indent="-352425">
              <a:buClr>
                <a:srgbClr val="7F7F7F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4800600" y="1912425"/>
            <a:ext cx="4038600" cy="45243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24481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05.02.2018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30C53-735A-4642-8D22-56C8F16C87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6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05.02.2018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30C53-735A-4642-8D22-56C8F16C87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0"/>
            <a:ext cx="1835728" cy="980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-9540" y="0"/>
            <a:ext cx="333067" cy="688538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 userDrawn="1"/>
        </p:nvGraphicFramePr>
        <p:xfrm>
          <a:off x="395536" y="12834"/>
          <a:ext cx="1805357" cy="96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Picture" r:id="rId3" imgW="2385656" imgH="1282594" progId="Word.Picture.8">
                  <p:embed/>
                </p:oleObj>
              </mc:Choice>
              <mc:Fallback>
                <p:oleObj name="Picture" r:id="rId3" imgW="2385656" imgH="128259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2834"/>
                        <a:ext cx="1805357" cy="967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331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456" y="2654762"/>
            <a:ext cx="8853543" cy="615950"/>
          </a:xfrm>
        </p:spPr>
        <p:txBody>
          <a:bodyPr anchor="ctr" anchorCtr="1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-1096" y="2654762"/>
            <a:ext cx="5472000" cy="0"/>
          </a:xfrm>
          <a:prstGeom prst="line">
            <a:avLst/>
          </a:prstGeom>
          <a:ln w="38100"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lIns="93296" tIns="46648" rIns="93296" bIns="466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3708000" y="3270712"/>
            <a:ext cx="5436000" cy="1619"/>
          </a:xfrm>
          <a:prstGeom prst="line">
            <a:avLst/>
          </a:prstGeom>
          <a:ln w="38100"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lIns="93296" tIns="46648" rIns="93296" bIns="466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66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96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9600" y="1435100"/>
            <a:ext cx="3008313" cy="501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05.02.2018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30C53-735A-4642-8D22-56C8F16C87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3981600" y="273050"/>
            <a:ext cx="5026213" cy="6175375"/>
          </a:xfrm>
          <a:prstGeom prst="rect">
            <a:avLst/>
          </a:prstGeom>
        </p:spPr>
        <p:txBody>
          <a:bodyPr/>
          <a:lstStyle>
            <a:lvl1pPr marL="360000" indent="-360000">
              <a:buClr>
                <a:srgbClr val="1F497D"/>
              </a:buClr>
              <a:buFont typeface="Wingdings" pitchFamily="2" charset="2"/>
              <a:buChar char="§"/>
              <a:tabLst/>
              <a:defRPr sz="2800"/>
            </a:lvl1pPr>
            <a:lvl2pPr marL="714375" indent="-360363">
              <a:buClr>
                <a:srgbClr val="1F497D"/>
              </a:buClr>
              <a:buFont typeface="Symbol" pitchFamily="18" charset="2"/>
              <a:buChar char="-"/>
              <a:defRPr sz="2400"/>
            </a:lvl2pPr>
            <a:lvl3pPr marL="1076325" indent="-360363">
              <a:buClr>
                <a:srgbClr val="1F497D"/>
              </a:buClr>
              <a:buFont typeface="Arial" pitchFamily="34" charset="0"/>
              <a:buChar char="•"/>
              <a:defRPr sz="2000"/>
            </a:lvl3pPr>
            <a:lvl4pPr marL="1438275" indent="-361950">
              <a:buClr>
                <a:srgbClr val="7F7F7F"/>
              </a:buClr>
              <a:buFont typeface="Wingdings" pitchFamily="2" charset="2"/>
              <a:buChar char="§"/>
              <a:defRPr sz="1800"/>
            </a:lvl4pPr>
            <a:lvl5pPr marL="1790700" indent="-352425">
              <a:buClr>
                <a:srgbClr val="7F7F7F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3030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05.02.2018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30C53-735A-4642-8D22-56C8F16C87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154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8610" y="1581149"/>
            <a:ext cx="8058150" cy="4505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05.02.2018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30C53-735A-4642-8D22-56C8F16C87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423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72263" y="582613"/>
            <a:ext cx="2014537" cy="21447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582613"/>
            <a:ext cx="5891213" cy="2144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05.02.2018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30C53-735A-4642-8D22-56C8F16C87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xfrm>
            <a:off x="2101850" y="6582976"/>
            <a:ext cx="5734050" cy="138499"/>
          </a:xfr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80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90345" y="6576119"/>
            <a:ext cx="1069975" cy="1846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05.02.2018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75060" y="6576119"/>
            <a:ext cx="778596" cy="18466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 </a:t>
            </a:r>
            <a:fld id="{093E722E-E959-4059-ADFD-FCBD542DC6C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1850665" y="6576119"/>
            <a:ext cx="5734050" cy="184666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390346" y="1409700"/>
            <a:ext cx="8358798" cy="4870800"/>
          </a:xfrm>
        </p:spPr>
        <p:txBody>
          <a:bodyPr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284" y="202503"/>
            <a:ext cx="65034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05.02.2018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 </a:t>
            </a:r>
            <a:fld id="{093E722E-E959-4059-ADFD-FCBD542DC6C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390346" y="1409700"/>
            <a:ext cx="3960000" cy="48708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1"/>
          <p:cNvSpPr>
            <a:spLocks noGrp="1"/>
          </p:cNvSpPr>
          <p:nvPr>
            <p:ph sz="quarter" idx="14"/>
          </p:nvPr>
        </p:nvSpPr>
        <p:spPr>
          <a:xfrm>
            <a:off x="4789143" y="1409700"/>
            <a:ext cx="3960000" cy="48708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284" y="202503"/>
            <a:ext cx="65034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46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05.02.2018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Folie </a:t>
            </a:r>
            <a:fld id="{D72554A6-D873-4F9F-BCD8-4C53195D339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284" y="202503"/>
            <a:ext cx="65034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05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05.02.2018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 </a:t>
            </a:r>
            <a:fld id="{676C4FB6-DF90-4333-BB47-47E840B6B63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Line 4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 flipH="1">
            <a:off x="-1096" y="2654762"/>
            <a:ext cx="5472000" cy="0"/>
          </a:xfrm>
          <a:prstGeom prst="line">
            <a:avLst/>
          </a:prstGeom>
          <a:ln w="57150">
            <a:solidFill>
              <a:srgbClr val="1F497D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3296" tIns="46648" rIns="93296" bIns="46648" anchor="ctr"/>
          <a:lstStyle/>
          <a:p>
            <a:endParaRPr lang="de-DE" dirty="0"/>
          </a:p>
        </p:txBody>
      </p:sp>
      <p:sp>
        <p:nvSpPr>
          <p:cNvPr id="7" name="Line 5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 flipH="1">
            <a:off x="3698960" y="4911081"/>
            <a:ext cx="5436000" cy="1619"/>
          </a:xfrm>
          <a:prstGeom prst="line">
            <a:avLst/>
          </a:prstGeom>
          <a:ln w="57150">
            <a:solidFill>
              <a:srgbClr val="1F497D"/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93296" tIns="46648" rIns="93296" bIns="46648" anchor="ctr"/>
          <a:lstStyle/>
          <a:p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90345" y="3247662"/>
            <a:ext cx="8363311" cy="1070520"/>
          </a:xfr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rgbClr val="1F497D"/>
                </a:solidFill>
              </a:defRPr>
            </a:lvl1pPr>
          </a:lstStyle>
          <a:p>
            <a:pPr lvl="0"/>
            <a:r>
              <a:rPr lang="de-DE" dirty="0"/>
              <a:t>Abschnittsübersicht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 flipH="1">
            <a:off x="-5" y="947738"/>
            <a:ext cx="315739" cy="5910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pitchFamily="34" charset="0"/>
              <a:ea typeface="ＭＳ Ｐゴシック" charset="-128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4580" y="-2207"/>
            <a:ext cx="2437584" cy="686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89506" y="6553747"/>
            <a:ext cx="6042025" cy="246221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  <a:defRPr/>
            </a:pPr>
            <a:r>
              <a:rPr lang="de-DE" sz="1600" b="1" kern="0" dirty="0">
                <a:solidFill>
                  <a:srgbClr val="1F497D"/>
                </a:solidFill>
                <a:latin typeface="Arial"/>
              </a:rPr>
              <a:t>www.hs-ludwigsburg.de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43608" y="1627200"/>
            <a:ext cx="5660972" cy="313920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28925" cy="1514475"/>
          </a:xfrm>
          <a:prstGeom prst="rect">
            <a:avLst/>
          </a:prstGeom>
        </p:spPr>
      </p:pic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3290" y="6005691"/>
            <a:ext cx="6041535" cy="8309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1588">
              <a:defRPr sz="1600">
                <a:solidFill>
                  <a:srgbClr val="1F497D"/>
                </a:solidFill>
                <a:effectLst/>
                <a:ea typeface="ＭＳ Ｐゴシック" charset="-128"/>
                <a:cs typeface="Arial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1" y="-1"/>
            <a:ext cx="2828925" cy="15144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-9540" y="0"/>
            <a:ext cx="981140" cy="688538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 userDrawn="1"/>
        </p:nvGraphicFramePr>
        <p:xfrm>
          <a:off x="996917" y="28683"/>
          <a:ext cx="2879908" cy="1543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Picture" r:id="rId5" imgW="2385656" imgH="1282594" progId="Word.Picture.8">
                  <p:embed/>
                </p:oleObj>
              </mc:Choice>
              <mc:Fallback>
                <p:oleObj name="Picture" r:id="rId5" imgW="2385656" imgH="128259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17" y="28683"/>
                        <a:ext cx="2879908" cy="1543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26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57200" y="1752600"/>
            <a:ext cx="514350" cy="4953000"/>
          </a:xfrm>
          <a:prstGeom prst="rect">
            <a:avLst/>
          </a:prstGeom>
          <a:solidFill>
            <a:srgbClr val="C504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5700" y="1627188"/>
            <a:ext cx="7270750" cy="1339850"/>
          </a:xfrm>
        </p:spPr>
        <p:txBody>
          <a:bodyPr anchor="t"/>
          <a:lstStyle>
            <a:lvl1pPr>
              <a:defRPr sz="4400" b="0">
                <a:solidFill>
                  <a:srgbClr val="1F497D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5700" y="3886199"/>
            <a:ext cx="6042025" cy="2017643"/>
          </a:xfrm>
          <a:prstGeom prst="rect">
            <a:avLst/>
          </a:prstGeom>
        </p:spPr>
        <p:txBody>
          <a:bodyPr/>
          <a:lstStyle>
            <a:lvl1pPr marL="0" indent="1588">
              <a:defRPr sz="2000">
                <a:solidFill>
                  <a:srgbClr val="7F7F7F"/>
                </a:solidFill>
                <a:effectLst/>
                <a:ea typeface="ＭＳ Ｐゴシック" charset="-128"/>
                <a:cs typeface="Arial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28289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6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14350" y="1200150"/>
            <a:ext cx="8229600" cy="52387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20798"/>
            <a:ext cx="8075240" cy="738664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05.02.2018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30C53-735A-4642-8D22-56C8F16C87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0"/>
            <a:ext cx="1835728" cy="980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-9540" y="0"/>
            <a:ext cx="333067" cy="688538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 userDrawn="1"/>
        </p:nvGraphicFramePr>
        <p:xfrm>
          <a:off x="395536" y="12834"/>
          <a:ext cx="1805357" cy="96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Picture" r:id="rId3" imgW="2385656" imgH="1282594" progId="Word.Picture.8">
                  <p:embed/>
                </p:oleObj>
              </mc:Choice>
              <mc:Fallback>
                <p:oleObj name="Picture" r:id="rId3" imgW="2385656" imgH="128259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2834"/>
                        <a:ext cx="1805357" cy="967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56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05.02.2018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30C53-735A-4642-8D22-56C8F16C874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90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4.w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284" y="202503"/>
            <a:ext cx="65034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Titelmasterformat kann durch Klicken hinzugefügt werden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346" y="1395417"/>
            <a:ext cx="8358798" cy="48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1. Ebene</a:t>
            </a:r>
          </a:p>
          <a:p>
            <a:pPr lvl="1"/>
            <a:r>
              <a:rPr lang="de-DE" dirty="0"/>
              <a:t>2. Ebene</a:t>
            </a:r>
          </a:p>
          <a:p>
            <a:pPr lvl="2"/>
            <a:r>
              <a:rPr lang="de-DE" dirty="0"/>
              <a:t>3. Ebene</a:t>
            </a:r>
          </a:p>
          <a:p>
            <a:pPr lvl="3"/>
            <a:r>
              <a:rPr lang="de-DE" dirty="0"/>
              <a:t>4. Ebene</a:t>
            </a:r>
          </a:p>
          <a:p>
            <a:pPr lvl="4"/>
            <a:r>
              <a:rPr lang="de-DE" dirty="0"/>
              <a:t>5. Ebene</a:t>
            </a:r>
          </a:p>
          <a:p>
            <a:pPr lvl="5"/>
            <a:r>
              <a:rPr lang="de-DE" dirty="0"/>
              <a:t>6. Ebene</a:t>
            </a:r>
          </a:p>
          <a:p>
            <a:pPr lvl="6"/>
            <a:r>
              <a:rPr lang="de-DE" dirty="0"/>
              <a:t>7. Ebene</a:t>
            </a:r>
          </a:p>
          <a:p>
            <a:pPr lvl="7"/>
            <a:r>
              <a:rPr lang="de-DE" dirty="0"/>
              <a:t>8. Ebene</a:t>
            </a:r>
          </a:p>
          <a:p>
            <a:pPr lvl="8"/>
            <a:r>
              <a:rPr lang="de-DE" dirty="0"/>
              <a:t>9.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0345" y="6576119"/>
            <a:ext cx="10699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solidFill>
                  <a:srgbClr val="1F497D"/>
                </a:solidFill>
              </a:defRPr>
            </a:lvl1pPr>
          </a:lstStyle>
          <a:p>
            <a:r>
              <a:rPr lang="de-DE"/>
              <a:t>05.02.2018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75060" y="6576119"/>
            <a:ext cx="77859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1F497D"/>
                </a:solidFill>
              </a:defRPr>
            </a:lvl1pPr>
          </a:lstStyle>
          <a:p>
            <a:r>
              <a:rPr lang="de-DE"/>
              <a:t>Folie </a:t>
            </a:r>
            <a:fld id="{D72554A6-D873-4F9F-BCD8-4C53195D339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50665" y="6576119"/>
            <a:ext cx="573405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200">
                <a:solidFill>
                  <a:srgbClr val="1F497D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66675" y="6525986"/>
            <a:ext cx="1133475" cy="0"/>
          </a:xfrm>
          <a:prstGeom prst="line">
            <a:avLst/>
          </a:prstGeom>
          <a:noFill/>
          <a:ln w="19050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dirty="0"/>
          </a:p>
        </p:txBody>
      </p:sp>
      <p:cxnSp>
        <p:nvCxnSpPr>
          <p:cNvPr id="3" name="Gerader Verbinder 2"/>
          <p:cNvCxnSpPr/>
          <p:nvPr userDrawn="1"/>
        </p:nvCxnSpPr>
        <p:spPr bwMode="auto">
          <a:xfrm>
            <a:off x="0" y="1182461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16"/>
          <a:stretch/>
        </p:blipFill>
        <p:spPr>
          <a:xfrm>
            <a:off x="8286369" y="111420"/>
            <a:ext cx="457962" cy="9208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57" r:id="rId4"/>
    <p:sldLayoutId id="2147483656" r:id="rId5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1F497D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anose="05000000000000000000" pitchFamily="2" charset="2"/>
        <a:buChar char="Ø"/>
        <a:defRPr sz="18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Courier New" panose="02070309020205020404" pitchFamily="49" charset="0"/>
        <a:buChar char="o"/>
        <a:defRPr sz="1600" baseline="0">
          <a:solidFill>
            <a:schemeClr val="tx1"/>
          </a:solidFill>
          <a:latin typeface="Calibri" panose="020F0502020204030204" pitchFamily="34" charset="0"/>
        </a:defRPr>
      </a:lvl2pPr>
      <a:lvl3pPr marL="576000" indent="-2304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Symbol" panose="05050102010706020507" pitchFamily="18" charset="2"/>
        <a:buChar char="-"/>
        <a:defRPr sz="1600" baseline="0">
          <a:solidFill>
            <a:schemeClr val="tx1"/>
          </a:solidFill>
          <a:latin typeface="Calibri" panose="020F0502020204030204" pitchFamily="34" charset="0"/>
        </a:defRPr>
      </a:lvl3pPr>
      <a:lvl4pPr marL="576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Symbol" panose="05050102010706020507" pitchFamily="18" charset="2"/>
        <a:buChar char="-"/>
        <a:defRPr sz="1600">
          <a:solidFill>
            <a:schemeClr val="tx1"/>
          </a:solidFill>
          <a:latin typeface="Calibri" panose="020F0502020204030204" pitchFamily="34" charset="0"/>
        </a:defRPr>
      </a:lvl4pPr>
      <a:lvl5pPr marL="576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Symbol" panose="05050102010706020507" pitchFamily="18" charset="2"/>
        <a:buChar char="-"/>
        <a:defRPr sz="1600" baseline="0">
          <a:solidFill>
            <a:schemeClr val="tx1"/>
          </a:solidFill>
          <a:latin typeface="Calibri" panose="020F0502020204030204" pitchFamily="34" charset="0"/>
        </a:defRPr>
      </a:lvl5pPr>
      <a:lvl6pPr marL="576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Symbol" panose="05050102010706020507" pitchFamily="18" charset="2"/>
        <a:buChar char="-"/>
        <a:defRPr sz="1600" baseline="0">
          <a:solidFill>
            <a:schemeClr val="tx1"/>
          </a:solidFill>
          <a:latin typeface="Calibri" panose="020F0502020204030204" pitchFamily="34" charset="0"/>
        </a:defRPr>
      </a:lvl6pPr>
      <a:lvl7pPr marL="576000" indent="-2304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Symbol" panose="05050102010706020507" pitchFamily="18" charset="2"/>
        <a:buChar char="-"/>
        <a:defRPr sz="1600" baseline="0">
          <a:solidFill>
            <a:schemeClr val="tx1"/>
          </a:solidFill>
          <a:latin typeface="Calibri" panose="020F0502020204030204" pitchFamily="34" charset="0"/>
        </a:defRPr>
      </a:lvl7pPr>
      <a:lvl8pPr marL="576000" indent="-2304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Symbol" panose="05050102010706020507" pitchFamily="18" charset="2"/>
        <a:buChar char="-"/>
        <a:defRPr sz="1600" baseline="0">
          <a:solidFill>
            <a:schemeClr val="tx1"/>
          </a:solidFill>
          <a:latin typeface="Calibri" panose="020F0502020204030204" pitchFamily="34" charset="0"/>
        </a:defRPr>
      </a:lvl8pPr>
      <a:lvl9pPr marL="576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Symbol" panose="05050102010706020507" pitchFamily="18" charset="2"/>
        <a:buChar char="-"/>
        <a:defRPr sz="1600" baseline="0">
          <a:solidFill>
            <a:schemeClr val="tx1"/>
          </a:solidFill>
          <a:latin typeface="Calibri" panose="020F0502020204030204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9854" y="220798"/>
            <a:ext cx="78369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584950"/>
            <a:ext cx="10699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/>
              <a:t>05.02.2018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7863" y="6582976"/>
            <a:ext cx="4460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30C53-735A-4642-8D22-56C8F16C8748}" type="slidenum">
              <a:rPr lang="de-DE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/>
          </a:p>
        </p:txBody>
      </p:sp>
      <p:sp>
        <p:nvSpPr>
          <p:cNvPr id="28" name="Rechteck 27"/>
          <p:cNvSpPr/>
          <p:nvPr/>
        </p:nvSpPr>
        <p:spPr>
          <a:xfrm flipH="1">
            <a:off x="-1" y="947738"/>
            <a:ext cx="295253" cy="5910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01850" y="6582976"/>
            <a:ext cx="57340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66675" y="6534150"/>
            <a:ext cx="1133475" cy="0"/>
          </a:xfrm>
          <a:prstGeom prst="line">
            <a:avLst/>
          </a:prstGeom>
          <a:noFill/>
          <a:ln w="12700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1"/>
            <a:ext cx="681467" cy="946800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514350" y="1200150"/>
            <a:ext cx="8229600" cy="523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975" lvl="1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de-DE" dirty="0"/>
              <a:t>Textmasterformate durch Klicken bearbeiten</a:t>
            </a:r>
          </a:p>
          <a:p>
            <a:pPr marL="361950" lvl="2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Symbol" pitchFamily="18" charset="2"/>
              <a:buChar char="-"/>
              <a:tabLst/>
            </a:pPr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0" y="0"/>
            <a:ext cx="1835728" cy="980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-9540" y="0"/>
            <a:ext cx="333067" cy="688538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 userDrawn="1"/>
        </p:nvGraphicFramePr>
        <p:xfrm>
          <a:off x="395536" y="12834"/>
          <a:ext cx="1805357" cy="96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Picture" r:id="rId17" imgW="2385656" imgH="1282594" progId="Word.Picture.8">
                  <p:embed/>
                </p:oleObj>
              </mc:Choice>
              <mc:Fallback>
                <p:oleObj name="Picture" r:id="rId17" imgW="2385656" imgH="128259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2834"/>
                        <a:ext cx="1805357" cy="967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743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F497D"/>
          </a:solidFill>
          <a:latin typeface="Arial" charset="0"/>
        </a:defRPr>
      </a:lvl9pPr>
    </p:titleStyle>
    <p:bodyStyle>
      <a:lvl1pPr marL="180975" indent="-1793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None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8913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lang="de-DE" sz="1600" dirty="0" smtClean="0">
          <a:solidFill>
            <a:schemeClr val="tx1"/>
          </a:solidFill>
          <a:latin typeface="+mn-lt"/>
        </a:defRPr>
      </a:lvl2pPr>
      <a:lvl3pPr marL="542925" indent="-188913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•"/>
        <a:tabLst/>
        <a:defRPr lang="de-DE" sz="1600" dirty="0" smtClean="0">
          <a:solidFill>
            <a:schemeClr val="tx1"/>
          </a:solidFill>
          <a:latin typeface="+mn-lt"/>
        </a:defRPr>
      </a:lvl3pPr>
      <a:lvl4pPr marL="714375" indent="-180975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895350" indent="-17145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55700" y="1890117"/>
            <a:ext cx="7035800" cy="3077766"/>
          </a:xfrm>
        </p:spPr>
        <p:txBody>
          <a:bodyPr/>
          <a:lstStyle/>
          <a:p>
            <a:pPr lvl="0" algn="ctr" eaLnBrk="0" hangingPunct="0">
              <a:defRPr/>
            </a:pPr>
            <a:br>
              <a:rPr lang="de-DE" sz="4000" dirty="0">
                <a:latin typeface="Arial"/>
                <a:ea typeface="+mn-ea"/>
                <a:cs typeface="+mn-cs"/>
              </a:rPr>
            </a:br>
            <a:r>
              <a:rPr lang="de-DE" sz="3200" dirty="0">
                <a:latin typeface="Arial"/>
                <a:ea typeface="+mn-ea"/>
                <a:cs typeface="+mn-cs"/>
              </a:rPr>
              <a:t>Alterssicherung von Frauen</a:t>
            </a:r>
            <a:br>
              <a:rPr lang="de-DE" sz="3200" dirty="0">
                <a:latin typeface="Arial"/>
                <a:ea typeface="+mn-ea"/>
                <a:cs typeface="+mn-cs"/>
              </a:rPr>
            </a:br>
            <a:r>
              <a:rPr lang="de-DE" sz="3200" dirty="0">
                <a:latin typeface="Arial"/>
                <a:ea typeface="+mn-ea"/>
                <a:cs typeface="+mn-cs"/>
              </a:rPr>
              <a:t>in der Bundesrepublik Deutschland</a:t>
            </a:r>
            <a:br>
              <a:rPr lang="de-DE" sz="3200" dirty="0">
                <a:latin typeface="Arial"/>
                <a:ea typeface="+mn-ea"/>
                <a:cs typeface="+mn-cs"/>
              </a:rPr>
            </a:br>
            <a:br>
              <a:rPr lang="ru-RU" sz="3200" dirty="0">
                <a:latin typeface="Arial"/>
                <a:ea typeface="+mn-ea"/>
                <a:cs typeface="+mn-cs"/>
              </a:rPr>
            </a:br>
            <a:r>
              <a:rPr lang="ru-RU" sz="3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Пенсионное обеспечение женщин</a:t>
            </a:r>
            <a:r>
              <a:rPr lang="de-DE" sz="3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az-Cyrl-AZ" sz="3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в</a:t>
            </a:r>
            <a:r>
              <a:rPr lang="de-DE" sz="3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az-Cyrl-AZ" sz="3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ФРГ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5700" y="5438049"/>
            <a:ext cx="6823620" cy="1260000"/>
          </a:xfrm>
        </p:spPr>
        <p:txBody>
          <a:bodyPr/>
          <a:lstStyle/>
          <a:p>
            <a:r>
              <a:rPr lang="de-DE" dirty="0"/>
              <a:t>Prof. Dr. Elke </a:t>
            </a:r>
            <a:r>
              <a:rPr lang="de-DE" dirty="0" err="1"/>
              <a:t>Gaugel</a:t>
            </a:r>
            <a:endParaRPr lang="de-DE" dirty="0"/>
          </a:p>
          <a:p>
            <a:r>
              <a:rPr lang="az-Cyrl-AZ" i="1" dirty="0"/>
              <a:t>Профессор ВШГУ Эльке Гаугель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02.10.2020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93740"/>
            <a:ext cx="8058150" cy="738664"/>
          </a:xfrm>
        </p:spPr>
        <p:txBody>
          <a:bodyPr/>
          <a:lstStyle/>
          <a:p>
            <a:r>
              <a:rPr lang="de-DE" dirty="0"/>
              <a:t>Leistungsvoraussetzungen der Grundrente</a:t>
            </a:r>
            <a:br>
              <a:rPr lang="de-DE" dirty="0"/>
            </a:br>
            <a:r>
              <a:rPr lang="az-Cyrl-AZ" dirty="0">
                <a:solidFill>
                  <a:srgbClr val="FF0000"/>
                </a:solidFill>
              </a:rPr>
              <a:t>Условия получения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az-Cyrl-AZ" dirty="0">
                <a:solidFill>
                  <a:srgbClr val="FF0000"/>
                </a:solidFill>
              </a:rPr>
              <a:t>базовой пенсии </a:t>
            </a:r>
            <a:endParaRPr lang="de-DE" dirty="0">
              <a:solidFill>
                <a:srgbClr val="FF0000"/>
              </a:solidFill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25032818"/>
              </p:ext>
            </p:extLst>
          </p:nvPr>
        </p:nvGraphicFramePr>
        <p:xfrm>
          <a:off x="180068" y="1811290"/>
          <a:ext cx="8737689" cy="427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A67A-525B-4B4C-88DC-55DBA9CE05E3}" type="datetime1">
              <a:rPr lang="de-DE" smtClean="0"/>
              <a:pPr/>
              <a:t>18.10.2020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E722E-E959-4059-ADFD-FCBD542DC6C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8B6580-C89A-47A9-90BA-F2C32E6FDDA7}"/>
              </a:ext>
            </a:extLst>
          </p:cNvPr>
          <p:cNvSpPr txBox="1">
            <a:spLocks/>
          </p:cNvSpPr>
          <p:nvPr/>
        </p:nvSpPr>
        <p:spPr bwMode="auto">
          <a:xfrm>
            <a:off x="296077" y="1951672"/>
            <a:ext cx="21676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9pPr>
          </a:lstStyle>
          <a:p>
            <a:pPr algn="l"/>
            <a:r>
              <a:rPr lang="ru-RU" b="0" kern="0" dirty="0">
                <a:solidFill>
                  <a:srgbClr val="FF0000"/>
                </a:solidFill>
              </a:rPr>
              <a:t>не менее 33 лет «базового пенсионного периода» </a:t>
            </a:r>
            <a:endParaRPr lang="de-DE" kern="0" dirty="0">
              <a:solidFill>
                <a:srgbClr val="FF0000"/>
              </a:solidFill>
            </a:endParaRPr>
          </a:p>
        </p:txBody>
      </p:sp>
      <p:sp>
        <p:nvSpPr>
          <p:cNvPr id="8" name="Titel 5">
            <a:extLst>
              <a:ext uri="{FF2B5EF4-FFF2-40B4-BE49-F238E27FC236}">
                <a16:creationId xmlns:a16="http://schemas.microsoft.com/office/drawing/2014/main" id="{C06198F4-DF01-4DF6-81E6-1BB795D85D04}"/>
              </a:ext>
            </a:extLst>
          </p:cNvPr>
          <p:cNvSpPr txBox="1">
            <a:spLocks/>
          </p:cNvSpPr>
          <p:nvPr/>
        </p:nvSpPr>
        <p:spPr bwMode="auto">
          <a:xfrm>
            <a:off x="6519166" y="3314004"/>
            <a:ext cx="244476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9pPr>
          </a:lstStyle>
          <a:p>
            <a:pPr algn="l"/>
            <a:r>
              <a:rPr lang="az-Cyrl-AZ" b="0" kern="0" dirty="0">
                <a:solidFill>
                  <a:srgbClr val="FF0000"/>
                </a:solidFill>
              </a:rPr>
              <a:t>полная надбавка</a:t>
            </a:r>
            <a:r>
              <a:rPr lang="de-DE" b="0" kern="0" dirty="0">
                <a:solidFill>
                  <a:srgbClr val="FF0000"/>
                </a:solidFill>
              </a:rPr>
              <a:t> </a:t>
            </a:r>
            <a:r>
              <a:rPr lang="ru-RU" b="0" kern="0" dirty="0">
                <a:solidFill>
                  <a:srgbClr val="FF0000"/>
                </a:solidFill>
              </a:rPr>
              <a:t>тем, кто имеет по меньшей мере 35 лет пенсионного стажа</a:t>
            </a:r>
            <a:endParaRPr lang="de-DE" kern="0" dirty="0">
              <a:solidFill>
                <a:srgbClr val="FF0000"/>
              </a:solidFill>
            </a:endParaRPr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351E7913-390F-4359-B1C9-403C7765C6D7}"/>
              </a:ext>
            </a:extLst>
          </p:cNvPr>
          <p:cNvSpPr txBox="1">
            <a:spLocks/>
          </p:cNvSpPr>
          <p:nvPr/>
        </p:nvSpPr>
        <p:spPr bwMode="auto">
          <a:xfrm>
            <a:off x="3186526" y="1809297"/>
            <a:ext cx="216763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9pPr>
          </a:lstStyle>
          <a:p>
            <a:pPr algn="l"/>
            <a:r>
              <a:rPr lang="ru-RU" b="0" kern="0" dirty="0">
                <a:solidFill>
                  <a:srgbClr val="FF0000"/>
                </a:solidFill>
              </a:rPr>
              <a:t>ступенчатый</a:t>
            </a:r>
            <a:r>
              <a:rPr lang="de-DE" b="0" kern="0" dirty="0">
                <a:solidFill>
                  <a:srgbClr val="FF0000"/>
                </a:solidFill>
              </a:rPr>
              <a:t> </a:t>
            </a:r>
            <a:r>
              <a:rPr lang="ru-RU" b="0" kern="0" dirty="0">
                <a:solidFill>
                  <a:srgbClr val="FF0000"/>
                </a:solidFill>
              </a:rPr>
              <a:t>тариф </a:t>
            </a:r>
            <a:endParaRPr lang="de-DE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6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55700" y="1896671"/>
            <a:ext cx="7413265" cy="4739759"/>
          </a:xfrm>
        </p:spPr>
        <p:txBody>
          <a:bodyPr/>
          <a:lstStyle/>
          <a:p>
            <a:pPr lvl="0" algn="ctr" eaLnBrk="0" hangingPunct="0">
              <a:defRPr/>
            </a:pPr>
            <a:br>
              <a:rPr lang="de-DE" sz="4000" dirty="0">
                <a:latin typeface="Arial"/>
                <a:ea typeface="+mn-ea"/>
                <a:cs typeface="+mn-cs"/>
              </a:rPr>
            </a:br>
            <a:r>
              <a:rPr lang="de-DE" sz="3200" dirty="0">
                <a:latin typeface="Arial"/>
                <a:ea typeface="+mn-ea"/>
                <a:cs typeface="+mn-cs"/>
              </a:rPr>
              <a:t>Vielen Dank für Ihre</a:t>
            </a:r>
            <a:br>
              <a:rPr lang="de-DE" sz="3200" dirty="0">
                <a:latin typeface="Arial"/>
                <a:ea typeface="+mn-ea"/>
                <a:cs typeface="+mn-cs"/>
              </a:rPr>
            </a:br>
            <a:r>
              <a:rPr lang="de-DE" sz="3200" dirty="0">
                <a:latin typeface="Arial"/>
                <a:ea typeface="+mn-ea"/>
                <a:cs typeface="+mn-cs"/>
              </a:rPr>
              <a:t>Aufmerksamkeit</a:t>
            </a:r>
            <a:br>
              <a:rPr lang="de-DE" sz="3200" dirty="0">
                <a:latin typeface="Arial"/>
                <a:ea typeface="+mn-ea"/>
                <a:cs typeface="+mn-cs"/>
              </a:rPr>
            </a:br>
            <a:br>
              <a:rPr lang="de-DE" sz="3200" dirty="0">
                <a:latin typeface="Arial"/>
                <a:ea typeface="+mn-ea"/>
                <a:cs typeface="+mn-cs"/>
              </a:rPr>
            </a:br>
            <a:r>
              <a:rPr lang="az-Cyrl-AZ" sz="3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Благодарю вас за внимание </a:t>
            </a:r>
            <a:br>
              <a:rPr lang="de-DE" sz="3200" dirty="0">
                <a:latin typeface="Arial"/>
                <a:ea typeface="+mn-ea"/>
                <a:cs typeface="+mn-cs"/>
              </a:rPr>
            </a:br>
            <a:br>
              <a:rPr lang="de-DE" sz="3200" dirty="0">
                <a:latin typeface="Arial"/>
                <a:ea typeface="+mn-ea"/>
                <a:cs typeface="+mn-cs"/>
              </a:rPr>
            </a:br>
            <a:br>
              <a:rPr lang="de-DE" sz="3200" dirty="0">
                <a:latin typeface="Arial"/>
                <a:ea typeface="+mn-ea"/>
                <a:cs typeface="+mn-cs"/>
              </a:rPr>
            </a:br>
            <a:br>
              <a:rPr lang="de-DE" sz="3200" dirty="0">
                <a:latin typeface="Arial"/>
                <a:ea typeface="+mn-ea"/>
                <a:cs typeface="+mn-cs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63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5BB992-5C5E-411D-BDD3-46F148FD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345" y="6576119"/>
            <a:ext cx="1069975" cy="184666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05.02.2018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EB71A8-6897-411F-9A7A-4C0C33124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5060" y="6576119"/>
            <a:ext cx="778596" cy="184666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Folie </a:t>
            </a:r>
            <a:fld id="{093E722E-E959-4059-ADFD-FCBD542DC6C4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/>
          </a:p>
        </p:txBody>
      </p:sp>
      <p:pic>
        <p:nvPicPr>
          <p:cNvPr id="9" name="Grafik 8" descr="Frau">
            <a:extLst>
              <a:ext uri="{FF2B5EF4-FFF2-40B4-BE49-F238E27FC236}">
                <a16:creationId xmlns:a16="http://schemas.microsoft.com/office/drawing/2014/main" id="{CA2B59B8-7A31-4CF0-B908-CD22EF10C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4384" y="2496294"/>
            <a:ext cx="2014330" cy="201433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79511FBA-CE03-46A6-93CB-E6F46CAB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284" y="202503"/>
            <a:ext cx="6503432" cy="738664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Renten wegen Alters für Frauen und Männer</a:t>
            </a:r>
            <a:br>
              <a:rPr lang="de-DE" dirty="0"/>
            </a:br>
            <a:r>
              <a:rPr lang="ru-RU" dirty="0">
                <a:solidFill>
                  <a:srgbClr val="FF0000"/>
                </a:solidFill>
                <a:cs typeface="Calibri" panose="020F0502020204030204" pitchFamily="34" charset="0"/>
              </a:rPr>
              <a:t>Виды пенсий</a:t>
            </a:r>
            <a:r>
              <a:rPr lang="ru-RU" dirty="0">
                <a:solidFill>
                  <a:srgbClr val="FF0000"/>
                </a:solidFill>
              </a:rPr>
              <a:t> по старости </a:t>
            </a:r>
            <a:r>
              <a:rPr lang="az-Cyrl-AZ" dirty="0">
                <a:solidFill>
                  <a:srgbClr val="FF0000"/>
                </a:solidFill>
              </a:rPr>
              <a:t>для мужчин и женщин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A5E43AB-B82D-4F26-A7B1-A10503E601AC}"/>
              </a:ext>
            </a:extLst>
          </p:cNvPr>
          <p:cNvSpPr txBox="1"/>
          <p:nvPr/>
        </p:nvSpPr>
        <p:spPr>
          <a:xfrm>
            <a:off x="712336" y="2196187"/>
            <a:ext cx="201433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Regelaltersrente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6B020DF-3506-465E-8C8E-B3DECF7F6B89}"/>
              </a:ext>
            </a:extLst>
          </p:cNvPr>
          <p:cNvSpPr txBox="1"/>
          <p:nvPr/>
        </p:nvSpPr>
        <p:spPr>
          <a:xfrm>
            <a:off x="712336" y="4011517"/>
            <a:ext cx="201433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Altersrente für langjährig Versicherte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4BF35D1-4EFB-4058-A971-F287BA4E81F0}"/>
              </a:ext>
            </a:extLst>
          </p:cNvPr>
          <p:cNvSpPr txBox="1"/>
          <p:nvPr/>
        </p:nvSpPr>
        <p:spPr>
          <a:xfrm>
            <a:off x="5527798" y="2008635"/>
            <a:ext cx="201433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Altersrente für schwerbehinderte Menschen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5D144BD-E4C8-40DC-ABC8-4FA9763CB188}"/>
              </a:ext>
            </a:extLst>
          </p:cNvPr>
          <p:cNvSpPr txBox="1"/>
          <p:nvPr/>
        </p:nvSpPr>
        <p:spPr>
          <a:xfrm>
            <a:off x="5558904" y="3983066"/>
            <a:ext cx="2485379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Altersrente für besonders langjährig Versicherte</a:t>
            </a: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F1F8E37C-9B1C-496D-916D-C1B08684BCA8}"/>
              </a:ext>
            </a:extLst>
          </p:cNvPr>
          <p:cNvSpPr txBox="1">
            <a:spLocks/>
          </p:cNvSpPr>
          <p:nvPr/>
        </p:nvSpPr>
        <p:spPr bwMode="auto">
          <a:xfrm>
            <a:off x="285054" y="2545263"/>
            <a:ext cx="32201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9pPr>
          </a:lstStyle>
          <a:p>
            <a:r>
              <a:rPr lang="ru-RU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пенсия по общеустановленн</a:t>
            </a:r>
            <a:r>
              <a:rPr lang="de-DE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o</a:t>
            </a:r>
            <a:r>
              <a:rPr lang="az-Cyrl-AZ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му</a:t>
            </a:r>
            <a:r>
              <a:rPr lang="ru-RU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 пенсионн</a:t>
            </a:r>
            <a:r>
              <a:rPr lang="de-DE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o</a:t>
            </a:r>
            <a:r>
              <a:rPr lang="ru-RU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му  возрасту </a:t>
            </a:r>
            <a:endParaRPr lang="de-DE" sz="1800" b="0" kern="0" dirty="0">
              <a:solidFill>
                <a:srgbClr val="FF0000"/>
              </a:solidFill>
            </a:endParaRP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E0853912-3E24-47A2-9513-8A339EFB5EAB}"/>
              </a:ext>
            </a:extLst>
          </p:cNvPr>
          <p:cNvSpPr txBox="1">
            <a:spLocks/>
          </p:cNvSpPr>
          <p:nvPr/>
        </p:nvSpPr>
        <p:spPr bwMode="auto">
          <a:xfrm>
            <a:off x="231404" y="5133193"/>
            <a:ext cx="348969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9pPr>
          </a:lstStyle>
          <a:p>
            <a:r>
              <a:rPr lang="ru-RU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пенсия</a:t>
            </a:r>
            <a:r>
              <a:rPr lang="de-DE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в связи с длительным периодом участия в пенсионном страховании</a:t>
            </a:r>
            <a:endParaRPr lang="de-DE" sz="1800" b="0" kern="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endParaRPr lang="de-DE" sz="1800" b="0" kern="0" dirty="0">
              <a:solidFill>
                <a:srgbClr val="FF0000"/>
              </a:solidFill>
            </a:endParaRPr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C1B36558-2304-4421-A64B-0C1CDF6A5AB0}"/>
              </a:ext>
            </a:extLst>
          </p:cNvPr>
          <p:cNvSpPr txBox="1">
            <a:spLocks/>
          </p:cNvSpPr>
          <p:nvPr/>
        </p:nvSpPr>
        <p:spPr bwMode="auto">
          <a:xfrm>
            <a:off x="5144168" y="3148599"/>
            <a:ext cx="3220190" cy="47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9pPr>
          </a:lstStyle>
          <a:p>
            <a:r>
              <a:rPr lang="az-Cyrl-AZ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пенсия по инвалидности</a:t>
            </a:r>
            <a:endParaRPr lang="de-DE" sz="1800" b="0" kern="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az-Cyrl-AZ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endParaRPr lang="de-DE" sz="1800" b="0" kern="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endParaRPr lang="de-DE" sz="1800" b="0" kern="0" dirty="0">
              <a:solidFill>
                <a:srgbClr val="FF0000"/>
              </a:solidFill>
            </a:endParaRPr>
          </a:p>
        </p:txBody>
      </p:sp>
      <p:sp>
        <p:nvSpPr>
          <p:cNvPr id="17" name="Titel 4">
            <a:extLst>
              <a:ext uri="{FF2B5EF4-FFF2-40B4-BE49-F238E27FC236}">
                <a16:creationId xmlns:a16="http://schemas.microsoft.com/office/drawing/2014/main" id="{ECE8F7D6-2478-45AA-9AAB-1494503D8BFE}"/>
              </a:ext>
            </a:extLst>
          </p:cNvPr>
          <p:cNvSpPr txBox="1">
            <a:spLocks/>
          </p:cNvSpPr>
          <p:nvPr/>
        </p:nvSpPr>
        <p:spPr bwMode="auto">
          <a:xfrm>
            <a:off x="5056747" y="5106789"/>
            <a:ext cx="348969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9pPr>
          </a:lstStyle>
          <a:p>
            <a:r>
              <a:rPr lang="ru-RU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пенсия</a:t>
            </a:r>
            <a:r>
              <a:rPr lang="de-DE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в связи с особенно длительным периодом участия в пенсионном страховании</a:t>
            </a:r>
            <a:endParaRPr lang="de-DE" sz="1800" b="0" kern="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endParaRPr lang="de-DE" sz="1800" b="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7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05.02.2018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Folie </a:t>
            </a:r>
            <a:fld id="{093E722E-E959-4059-ADFD-FCBD542DC6C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7920CD94-CD1E-421B-BEA7-ECC50723D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569105"/>
              </p:ext>
            </p:extLst>
          </p:nvPr>
        </p:nvGraphicFramePr>
        <p:xfrm>
          <a:off x="-18870" y="97215"/>
          <a:ext cx="9162870" cy="6249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Acrobat Document" r:id="rId3" imgW="8019856" imgH="5667139" progId="Acrobat.Document.2017">
                  <p:embed/>
                </p:oleObj>
              </mc:Choice>
              <mc:Fallback>
                <p:oleObj name="Acrobat Document" r:id="rId3" imgW="8019856" imgH="5667139" progId="Acrobat.Document.2017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53A56063-2730-4AA4-8714-EA5834E282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870" y="97215"/>
                        <a:ext cx="9162870" cy="62498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7F9EA661-A62E-40F7-B5B5-05977FEAA63E}"/>
              </a:ext>
            </a:extLst>
          </p:cNvPr>
          <p:cNvSpPr txBox="1"/>
          <p:nvPr/>
        </p:nvSpPr>
        <p:spPr>
          <a:xfrm>
            <a:off x="1065760" y="1174634"/>
            <a:ext cx="6558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Графика месячных пенсионных взносов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в Германии 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2019</a:t>
            </a:r>
            <a:r>
              <a:rPr lang="de-DE" dirty="0">
                <a:solidFill>
                  <a:srgbClr val="FF0000"/>
                </a:solidFill>
              </a:rPr>
              <a:t>,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E244BAD-FD99-4773-9B68-275B4BE42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2871" y="1915932"/>
            <a:ext cx="31108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u="none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9pPr>
          </a:lstStyle>
          <a:p>
            <a:r>
              <a:rPr lang="de-DE" sz="1800" b="0" kern="0" dirty="0">
                <a:solidFill>
                  <a:srgbClr val="FF0000"/>
                </a:solidFill>
              </a:rPr>
              <a:t>♂        </a:t>
            </a:r>
            <a:r>
              <a:rPr lang="az-Cyrl-AZ" sz="1800" b="0" kern="0" dirty="0">
                <a:solidFill>
                  <a:srgbClr val="FF0000"/>
                </a:solidFill>
              </a:rPr>
              <a:t>♀</a:t>
            </a:r>
            <a:r>
              <a:rPr lang="de-DE" sz="1800" b="0" kern="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4113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5BB992-5C5E-411D-BDD3-46F148FD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345" y="6576119"/>
            <a:ext cx="1069975" cy="184666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05.02.2018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EB71A8-6897-411F-9A7A-4C0C33124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5060" y="6576119"/>
            <a:ext cx="778596" cy="184666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Folie </a:t>
            </a:r>
            <a:fld id="{093E722E-E959-4059-ADFD-FCBD542DC6C4}" type="slidenum">
              <a:rPr lang="de-DE" smtClean="0"/>
              <a:pPr>
                <a:spcAft>
                  <a:spcPts val="600"/>
                </a:spcAft>
              </a:pPr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9511FBA-CE03-46A6-93CB-E6F46CAB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284" y="202503"/>
            <a:ext cx="6503432" cy="738664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Renten wegen Alters für Frauen und Männer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323777D-8036-45CE-B369-6F5AEC58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AF50AFBD-7307-415B-9935-F854DEFECC24}"/>
              </a:ext>
            </a:extLst>
          </p:cNvPr>
          <p:cNvSpPr txBox="1">
            <a:spLocks/>
          </p:cNvSpPr>
          <p:nvPr/>
        </p:nvSpPr>
        <p:spPr bwMode="auto">
          <a:xfrm>
            <a:off x="1152344" y="1581203"/>
            <a:ext cx="6503432" cy="5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9pPr>
          </a:lstStyle>
          <a:p>
            <a:r>
              <a:rPr lang="de-DE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H</a:t>
            </a:r>
            <a:r>
              <a:rPr lang="az-Cyrl-AZ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етто-коэффициент замещения</a:t>
            </a:r>
            <a:r>
              <a:rPr lang="de-DE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az-Cyrl-AZ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(в процентах</a:t>
            </a:r>
            <a:r>
              <a:rPr lang="de-DE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, </a:t>
            </a:r>
            <a:r>
              <a:rPr lang="az-Cyrl-AZ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без</a:t>
            </a:r>
            <a:r>
              <a:rPr lang="de-DE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az-Cyrl-AZ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добровольных взносов</a:t>
            </a:r>
            <a:r>
              <a:rPr lang="de-DE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) </a:t>
            </a:r>
            <a:r>
              <a:rPr lang="az-Cyrl-AZ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ниже уровня ОЭСР </a:t>
            </a:r>
            <a:endParaRPr lang="de-DE" sz="1800" b="0" kern="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endParaRPr lang="de-DE" sz="1800" b="0" kern="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endParaRPr lang="de-DE" sz="1800" b="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5BB992-5C5E-411D-BDD3-46F148FD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345" y="6576119"/>
            <a:ext cx="1069975" cy="184666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05.02.2018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EB71A8-6897-411F-9A7A-4C0C33124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5060" y="6576119"/>
            <a:ext cx="778596" cy="184666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Folie </a:t>
            </a:r>
            <a:fld id="{093E722E-E959-4059-ADFD-FCBD542DC6C4}" type="slidenum">
              <a:rPr lang="de-DE" smtClean="0"/>
              <a:pPr>
                <a:spcAft>
                  <a:spcPts val="600"/>
                </a:spcAft>
              </a:pPr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9511FBA-CE03-46A6-93CB-E6F46CAB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284" y="202503"/>
            <a:ext cx="6503432" cy="738664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Renten wegen Alters für Frauen und Männer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C00B5FF-EC44-4E7F-9002-489D483E2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61" y="3018"/>
            <a:ext cx="9257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A629914A-2C2A-488B-9B31-659AC322B342}"/>
              </a:ext>
            </a:extLst>
          </p:cNvPr>
          <p:cNvSpPr txBox="1">
            <a:spLocks/>
          </p:cNvSpPr>
          <p:nvPr/>
        </p:nvSpPr>
        <p:spPr bwMode="auto">
          <a:xfrm>
            <a:off x="758842" y="1067470"/>
            <a:ext cx="7672372" cy="5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9pPr>
          </a:lstStyle>
          <a:p>
            <a:r>
              <a:rPr lang="de-DE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…</a:t>
            </a:r>
            <a:r>
              <a:rPr lang="az-Cyrl-AZ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 особенно</a:t>
            </a:r>
            <a:r>
              <a:rPr lang="de-DE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для лиц с низкими доходами</a:t>
            </a:r>
            <a:r>
              <a:rPr lang="de-DE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az-Cyrl-AZ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(</a:t>
            </a:r>
            <a:r>
              <a:rPr lang="de-DE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50% </a:t>
            </a:r>
            <a:r>
              <a:rPr lang="az-Cyrl-AZ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от средней заработной платы</a:t>
            </a:r>
            <a:r>
              <a:rPr lang="de-DE" sz="1800" b="0" kern="0" dirty="0">
                <a:solidFill>
                  <a:srgbClr val="FF0000"/>
                </a:solidFill>
                <a:cs typeface="Calibri" panose="020F0502020204030204" pitchFamily="34" charset="0"/>
              </a:rPr>
              <a:t>) </a:t>
            </a:r>
            <a:endParaRPr lang="de-DE" sz="1800" b="0" kern="0" dirty="0">
              <a:solidFill>
                <a:srgbClr val="FF0000"/>
              </a:solidFill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A6D17428-F332-4F66-9A8A-20F36C4E9775}"/>
              </a:ext>
            </a:extLst>
          </p:cNvPr>
          <p:cNvSpPr txBox="1">
            <a:spLocks/>
          </p:cNvSpPr>
          <p:nvPr/>
        </p:nvSpPr>
        <p:spPr bwMode="auto">
          <a:xfrm>
            <a:off x="2428435" y="1387897"/>
            <a:ext cx="7672372" cy="5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9pPr>
          </a:lstStyle>
          <a:p>
            <a:r>
              <a:rPr lang="ru-RU" sz="14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лиц</a:t>
            </a:r>
            <a:r>
              <a:rPr lang="de-DE" sz="1400" b="0" kern="0" dirty="0">
                <a:solidFill>
                  <a:srgbClr val="FF0000"/>
                </a:solidFill>
                <a:cs typeface="Calibri" panose="020F0502020204030204" pitchFamily="34" charset="0"/>
              </a:rPr>
              <a:t>a c </a:t>
            </a:r>
            <a:r>
              <a:rPr lang="ru-RU" sz="14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низким</a:t>
            </a:r>
            <a:r>
              <a:rPr lang="de-DE" sz="1400" b="0" kern="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az-Cyrl-AZ" sz="14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и</a:t>
            </a:r>
            <a:r>
              <a:rPr lang="ru-RU" sz="1400" b="0" kern="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de-DE" sz="1400" b="0" kern="0" dirty="0">
                <a:solidFill>
                  <a:srgbClr val="FF0000"/>
                </a:solidFill>
                <a:cs typeface="Calibri" panose="020F0502020204030204" pitchFamily="34" charset="0"/>
              </a:rPr>
              <a:t>                                           </a:t>
            </a:r>
            <a:r>
              <a:rPr lang="az-Cyrl-AZ" sz="14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высоким</a:t>
            </a:r>
            <a:r>
              <a:rPr lang="de-DE" sz="1400" b="0" kern="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az-Cyrl-AZ" sz="1400" b="0" kern="0" dirty="0">
                <a:solidFill>
                  <a:srgbClr val="FF0000"/>
                </a:solidFill>
                <a:cs typeface="Calibri" panose="020F0502020204030204" pitchFamily="34" charset="0"/>
              </a:rPr>
              <a:t>уровнем</a:t>
            </a:r>
            <a:r>
              <a:rPr lang="de-DE" sz="1400" b="0" kern="0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ru-RU" sz="14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доход</a:t>
            </a:r>
            <a:r>
              <a:rPr lang="az-Cyrl-AZ" sz="1400" b="0" kern="0" dirty="0">
                <a:solidFill>
                  <a:srgbClr val="FF0000"/>
                </a:solidFill>
                <a:cs typeface="Calibri" panose="020F0502020204030204" pitchFamily="34" charset="0"/>
              </a:rPr>
              <a:t>а</a:t>
            </a:r>
            <a:endParaRPr lang="de-DE" sz="1400" b="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6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5032233-9668-4724-BF32-E9F885A0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05.02.2018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9403255-4D0E-49CE-91E4-ABAFB45F7A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Folie </a:t>
            </a:r>
            <a:fld id="{093E722E-E959-4059-ADFD-FCBD542DC6C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4C78661-1805-4CE7-8F5B-31B73225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284" y="387169"/>
            <a:ext cx="6503432" cy="369332"/>
          </a:xfrm>
        </p:spPr>
        <p:txBody>
          <a:bodyPr/>
          <a:lstStyle/>
          <a:p>
            <a:r>
              <a:rPr lang="de-DE" dirty="0"/>
              <a:t>Alterssicherung von Frauen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59543E04-4CA0-4282-BE4F-AA9A959E7F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9246" y="1467679"/>
            <a:ext cx="5746366" cy="4870800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Alterseinkommen spiegeln Ungleichheiten im Lebensverlauf:</a:t>
            </a:r>
          </a:p>
          <a:p>
            <a:pPr marL="0" indent="0">
              <a:buNone/>
            </a:pPr>
            <a:r>
              <a:rPr lang="az-Cyrl-AZ" sz="2400" b="1" dirty="0">
                <a:solidFill>
                  <a:srgbClr val="FF0000"/>
                </a:solidFill>
              </a:rPr>
              <a:t>пенсионны</a:t>
            </a:r>
            <a:r>
              <a:rPr lang="de-DE" sz="2400" b="1" dirty="0">
                <a:solidFill>
                  <a:srgbClr val="FF0000"/>
                </a:solidFill>
              </a:rPr>
              <a:t>e</a:t>
            </a:r>
            <a:r>
              <a:rPr lang="az-Cyrl-AZ" sz="2400" b="1" dirty="0">
                <a:solidFill>
                  <a:srgbClr val="FF0000"/>
                </a:solidFill>
              </a:rPr>
              <a:t> доход</a:t>
            </a:r>
            <a:r>
              <a:rPr lang="az-Cyrl-AZ" sz="2400" b="1" dirty="0">
                <a:solidFill>
                  <a:srgbClr val="FF0000"/>
                </a:solidFill>
                <a:cs typeface="Calibri" panose="020F0502020204030204" pitchFamily="34" charset="0"/>
              </a:rPr>
              <a:t>ы</a:t>
            </a:r>
            <a:r>
              <a:rPr lang="de-DE" sz="24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az-Cyrl-AZ" sz="2400" b="1" dirty="0">
                <a:solidFill>
                  <a:srgbClr val="FF0000"/>
                </a:solidFill>
                <a:cs typeface="Calibri" panose="020F0502020204030204" pitchFamily="34" charset="0"/>
              </a:rPr>
              <a:t>отражают</a:t>
            </a:r>
            <a:r>
              <a:rPr lang="az-Cyrl-AZ" sz="2400" b="1" dirty="0">
                <a:solidFill>
                  <a:srgbClr val="FF0000"/>
                </a:solidFill>
              </a:rPr>
              <a:t> неравенств</a:t>
            </a:r>
            <a:r>
              <a:rPr lang="de-DE" sz="2400" b="1" dirty="0">
                <a:solidFill>
                  <a:srgbClr val="FF0000"/>
                </a:solidFill>
              </a:rPr>
              <a:t>a </a:t>
            </a:r>
            <a:r>
              <a:rPr lang="az-Cyrl-AZ" sz="2400" b="1" dirty="0">
                <a:solidFill>
                  <a:srgbClr val="FF0000"/>
                </a:solidFill>
                <a:cs typeface="Calibri" panose="020F0502020204030204" pitchFamily="34" charset="0"/>
              </a:rPr>
              <a:t>в</a:t>
            </a:r>
            <a:r>
              <a:rPr lang="az-Cyrl-AZ" sz="2400" b="1" dirty="0">
                <a:solidFill>
                  <a:srgbClr val="FF0000"/>
                </a:solidFill>
              </a:rPr>
              <a:t> </a:t>
            </a:r>
            <a:endParaRPr lang="de-DE" sz="2400" b="1" dirty="0">
              <a:solidFill>
                <a:srgbClr val="FF0000"/>
              </a:solidFill>
            </a:endParaRPr>
          </a:p>
          <a:p>
            <a:pPr lvl="8">
              <a:buFont typeface="Arial" panose="020B0604020202020204" pitchFamily="34" charset="0"/>
              <a:buChar char="•"/>
            </a:pPr>
            <a:r>
              <a:rPr lang="de-DE" sz="2200" dirty="0"/>
              <a:t>Bildung </a:t>
            </a:r>
            <a:r>
              <a:rPr lang="az-Cyrl-AZ" sz="2200" dirty="0">
                <a:solidFill>
                  <a:srgbClr val="FF0000"/>
                </a:solidFill>
              </a:rPr>
              <a:t>образовании</a:t>
            </a:r>
            <a:endParaRPr lang="de-DE" sz="2200" dirty="0">
              <a:solidFill>
                <a:srgbClr val="FF0000"/>
              </a:solidFill>
            </a:endParaRPr>
          </a:p>
          <a:p>
            <a:pPr lvl="8">
              <a:buFont typeface="Arial" panose="020B0604020202020204" pitchFamily="34" charset="0"/>
              <a:buChar char="•"/>
            </a:pPr>
            <a:r>
              <a:rPr lang="de-DE" sz="2200" dirty="0"/>
              <a:t>Berufsentscheidung </a:t>
            </a:r>
            <a:r>
              <a:rPr lang="az-Cyrl-AZ" sz="2200" dirty="0">
                <a:solidFill>
                  <a:srgbClr val="FF0000"/>
                </a:solidFill>
              </a:rPr>
              <a:t>выбор</a:t>
            </a:r>
            <a:r>
              <a:rPr lang="de-DE" sz="2200" dirty="0">
                <a:solidFill>
                  <a:srgbClr val="FF0000"/>
                </a:solidFill>
              </a:rPr>
              <a:t>e</a:t>
            </a:r>
            <a:r>
              <a:rPr lang="az-Cyrl-AZ" sz="2200" dirty="0">
                <a:solidFill>
                  <a:srgbClr val="FF0000"/>
                </a:solidFill>
              </a:rPr>
              <a:t> профессии</a:t>
            </a:r>
            <a:endParaRPr lang="de-DE" sz="2200" dirty="0">
              <a:solidFill>
                <a:srgbClr val="FF0000"/>
              </a:solidFill>
            </a:endParaRPr>
          </a:p>
          <a:p>
            <a:pPr lvl="8">
              <a:buFont typeface="Arial" panose="020B0604020202020204" pitchFamily="34" charset="0"/>
              <a:buChar char="•"/>
            </a:pPr>
            <a:r>
              <a:rPr lang="de-DE" sz="2200" dirty="0"/>
              <a:t>Entlohnung </a:t>
            </a:r>
            <a:r>
              <a:rPr lang="az-Cyrl-AZ" sz="2200" dirty="0">
                <a:solidFill>
                  <a:srgbClr val="FF0000"/>
                </a:solidFill>
              </a:rPr>
              <a:t>заработк</a:t>
            </a:r>
            <a:r>
              <a:rPr lang="de-DE" sz="2200" dirty="0">
                <a:solidFill>
                  <a:srgbClr val="FF0000"/>
                </a:solidFill>
              </a:rPr>
              <a:t>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de-DE" sz="2200" dirty="0"/>
              <a:t>Arbeitszeit </a:t>
            </a:r>
            <a:r>
              <a:rPr lang="az-Cyrl-AZ" sz="2200" dirty="0">
                <a:solidFill>
                  <a:srgbClr val="FF0000"/>
                </a:solidFill>
              </a:rPr>
              <a:t>продолжительност</a:t>
            </a:r>
            <a:r>
              <a:rPr lang="az-Cyrl-AZ" sz="2200" dirty="0">
                <a:solidFill>
                  <a:srgbClr val="FF0000"/>
                </a:solidFill>
                <a:cs typeface="Calibri" panose="020F0502020204030204" pitchFamily="34" charset="0"/>
              </a:rPr>
              <a:t>и</a:t>
            </a:r>
            <a:r>
              <a:rPr lang="az-Cyrl-AZ" sz="2200" dirty="0">
                <a:solidFill>
                  <a:srgbClr val="FF0000"/>
                </a:solidFill>
              </a:rPr>
              <a:t> рабочего времени</a:t>
            </a:r>
            <a:endParaRPr lang="de-DE" sz="2200" dirty="0">
              <a:solidFill>
                <a:srgbClr val="FF0000"/>
              </a:solidFill>
            </a:endParaRPr>
          </a:p>
          <a:p>
            <a:pPr lvl="8">
              <a:buFont typeface="Arial" panose="020B0604020202020204" pitchFamily="34" charset="0"/>
              <a:buChar char="•"/>
            </a:pPr>
            <a:r>
              <a:rPr lang="de-DE" sz="2200" dirty="0"/>
              <a:t>Sorgearbeit </a:t>
            </a:r>
            <a:r>
              <a:rPr lang="az-Cyrl-AZ" sz="2200" dirty="0">
                <a:solidFill>
                  <a:srgbClr val="FF0000"/>
                </a:solidFill>
              </a:rPr>
              <a:t>работ</a:t>
            </a:r>
            <a:r>
              <a:rPr lang="de-DE" sz="2200" dirty="0">
                <a:solidFill>
                  <a:srgbClr val="FF0000"/>
                </a:solidFill>
              </a:rPr>
              <a:t>e</a:t>
            </a:r>
            <a:r>
              <a:rPr lang="az-Cyrl-AZ" sz="2200" dirty="0">
                <a:solidFill>
                  <a:srgbClr val="FF0000"/>
                </a:solidFill>
              </a:rPr>
              <a:t> по уходу </a:t>
            </a:r>
            <a:endParaRPr lang="de-DE" sz="2200" dirty="0">
              <a:solidFill>
                <a:srgbClr val="FF0000"/>
              </a:solidFill>
            </a:endParaRPr>
          </a:p>
          <a:p>
            <a:pPr lvl="8">
              <a:buFont typeface="Arial" panose="020B0604020202020204" pitchFamily="34" charset="0"/>
              <a:buChar char="•"/>
            </a:pPr>
            <a:r>
              <a:rPr lang="de-DE" sz="2200" dirty="0"/>
              <a:t>Branchen </a:t>
            </a:r>
            <a:r>
              <a:rPr lang="az-Cyrl-AZ" sz="2200" dirty="0">
                <a:solidFill>
                  <a:srgbClr val="FF0000"/>
                </a:solidFill>
              </a:rPr>
              <a:t>отраслях</a:t>
            </a:r>
            <a:endParaRPr lang="de-DE" sz="2200" dirty="0">
              <a:solidFill>
                <a:srgbClr val="FF0000"/>
              </a:solidFill>
            </a:endParaRPr>
          </a:p>
          <a:p>
            <a:pPr lvl="8">
              <a:buFont typeface="Arial" panose="020B0604020202020204" pitchFamily="34" charset="0"/>
              <a:buChar char="•"/>
            </a:pPr>
            <a:r>
              <a:rPr lang="de-DE" sz="2200" dirty="0"/>
              <a:t>Betriebsgrößen </a:t>
            </a:r>
            <a:r>
              <a:rPr lang="az-Cyrl-AZ" sz="2200" dirty="0">
                <a:solidFill>
                  <a:srgbClr val="FF0000"/>
                </a:solidFill>
              </a:rPr>
              <a:t>размер</a:t>
            </a:r>
            <a:r>
              <a:rPr lang="de-DE" sz="2200" dirty="0">
                <a:solidFill>
                  <a:srgbClr val="FF0000"/>
                </a:solidFill>
              </a:rPr>
              <a:t>a</a:t>
            </a:r>
            <a:r>
              <a:rPr lang="az-Cyrl-AZ" sz="2200" dirty="0">
                <a:solidFill>
                  <a:srgbClr val="FF0000"/>
                </a:solidFill>
              </a:rPr>
              <a:t>х предприятий 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0" name="Grafik 19" descr="Frau, die Baby wickelt">
            <a:extLst>
              <a:ext uri="{FF2B5EF4-FFF2-40B4-BE49-F238E27FC236}">
                <a16:creationId xmlns:a16="http://schemas.microsoft.com/office/drawing/2014/main" id="{BBFA3553-CD64-4674-9FBA-F5AC4BAD8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62870" y="2453446"/>
            <a:ext cx="914400" cy="914400"/>
          </a:xfrm>
          <a:prstGeom prst="rect">
            <a:avLst/>
          </a:prstGeom>
        </p:spPr>
      </p:pic>
      <p:pic>
        <p:nvPicPr>
          <p:cNvPr id="24" name="Inhaltsplatzhalter 23" descr="Familie mit zwei Kindern">
            <a:extLst>
              <a:ext uri="{FF2B5EF4-FFF2-40B4-BE49-F238E27FC236}">
                <a16:creationId xmlns:a16="http://schemas.microsoft.com/office/drawing/2014/main" id="{AF7B1DD8-594B-4363-8293-22FA9DDA4E2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6516" y="2756452"/>
            <a:ext cx="1098238" cy="1098239"/>
          </a:xfrm>
        </p:spPr>
      </p:pic>
      <p:pic>
        <p:nvPicPr>
          <p:cNvPr id="26" name="Grafik 25" descr="Frau mit Stock">
            <a:extLst>
              <a:ext uri="{FF2B5EF4-FFF2-40B4-BE49-F238E27FC236}">
                <a16:creationId xmlns:a16="http://schemas.microsoft.com/office/drawing/2014/main" id="{2549FC21-2F23-411C-8105-7E7AC3607F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25612" y="3730801"/>
            <a:ext cx="914400" cy="9144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195600C-33EA-4F91-9F9D-94F1B98EDA80}"/>
              </a:ext>
            </a:extLst>
          </p:cNvPr>
          <p:cNvSpPr/>
          <p:nvPr/>
        </p:nvSpPr>
        <p:spPr>
          <a:xfrm>
            <a:off x="2523201" y="690655"/>
            <a:ext cx="4097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/>
              </a:rPr>
              <a:t>Пенсионное обеспечение женщин</a:t>
            </a:r>
            <a:endParaRPr lang="de-DE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97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5BB992-5C5E-411D-BDD3-46F148FD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345" y="6576119"/>
            <a:ext cx="1069975" cy="184666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05.02.2018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EB71A8-6897-411F-9A7A-4C0C33124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5060" y="6576119"/>
            <a:ext cx="778596" cy="184666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Folie </a:t>
            </a:r>
            <a:fld id="{093E722E-E959-4059-ADFD-FCBD542DC6C4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9511FBA-CE03-46A6-93CB-E6F46CAB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284" y="202503"/>
            <a:ext cx="6503432" cy="738664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Renten wegen Alters für Frauen und Männer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2D9EE4-C77F-446A-B9EC-1D160BF71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6CF0A992-86FC-4FA6-A448-3089FB312C13}"/>
              </a:ext>
            </a:extLst>
          </p:cNvPr>
          <p:cNvSpPr txBox="1">
            <a:spLocks/>
          </p:cNvSpPr>
          <p:nvPr/>
        </p:nvSpPr>
        <p:spPr bwMode="auto">
          <a:xfrm>
            <a:off x="-9443" y="1106417"/>
            <a:ext cx="959438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9pPr>
          </a:lstStyle>
          <a:p>
            <a:r>
              <a:rPr lang="az-Cyrl-AZ" sz="2200" b="0" kern="0" dirty="0">
                <a:solidFill>
                  <a:srgbClr val="FF0000"/>
                </a:solidFill>
              </a:rPr>
              <a:t>Многие</a:t>
            </a:r>
            <a:r>
              <a:rPr lang="de-DE" sz="2200" b="0" kern="0" dirty="0">
                <a:solidFill>
                  <a:srgbClr val="FF0000"/>
                </a:solidFill>
              </a:rPr>
              <a:t> </a:t>
            </a:r>
            <a:r>
              <a:rPr lang="az-Cyrl-AZ" sz="2200" b="0" kern="0" dirty="0">
                <a:solidFill>
                  <a:srgbClr val="FF0000"/>
                </a:solidFill>
              </a:rPr>
              <a:t>работают неполный рабочий день</a:t>
            </a:r>
            <a:r>
              <a:rPr lang="de-DE" sz="2200" b="0" kern="0" dirty="0">
                <a:solidFill>
                  <a:srgbClr val="FF0000"/>
                </a:solidFill>
              </a:rPr>
              <a:t>, </a:t>
            </a:r>
            <a:r>
              <a:rPr lang="az-Cyrl-AZ" sz="2200" b="0" kern="0" dirty="0">
                <a:solidFill>
                  <a:srgbClr val="FF0000"/>
                </a:solidFill>
              </a:rPr>
              <a:t>прежде всего</a:t>
            </a:r>
            <a:r>
              <a:rPr lang="de-DE" sz="2200" b="0" kern="0" dirty="0">
                <a:solidFill>
                  <a:srgbClr val="FF0000"/>
                </a:solidFill>
              </a:rPr>
              <a:t> </a:t>
            </a:r>
            <a:r>
              <a:rPr lang="az-Cyrl-AZ" sz="2200" b="0" kern="0" dirty="0">
                <a:solidFill>
                  <a:srgbClr val="FF0000"/>
                </a:solidFill>
              </a:rPr>
              <a:t>женщины</a:t>
            </a:r>
            <a:endParaRPr lang="de-DE" sz="2200" b="0" kern="0" dirty="0">
              <a:solidFill>
                <a:srgbClr val="FF0000"/>
              </a:solidFill>
            </a:endParaRPr>
          </a:p>
          <a:p>
            <a:endParaRPr lang="de-DE" sz="2200" b="0" kern="0" dirty="0">
              <a:solidFill>
                <a:srgbClr val="FF0000"/>
              </a:solidFill>
            </a:endParaRPr>
          </a:p>
          <a:p>
            <a:endParaRPr lang="de-DE" sz="2000" b="0" kern="0" dirty="0">
              <a:solidFill>
                <a:srgbClr val="FF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E15FBDA-1899-41F7-B9E3-ABC122F56E2E}"/>
              </a:ext>
            </a:extLst>
          </p:cNvPr>
          <p:cNvSpPr/>
          <p:nvPr/>
        </p:nvSpPr>
        <p:spPr>
          <a:xfrm>
            <a:off x="618962" y="2524296"/>
            <a:ext cx="7906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/>
              </a:rPr>
              <a:t>Количество работающих в условиях неполной занятости из общей численности </a:t>
            </a:r>
          </a:p>
          <a:p>
            <a:r>
              <a:rPr lang="ru-RU" sz="1600" dirty="0">
                <a:solidFill>
                  <a:srgbClr val="FF0000"/>
                </a:solidFill>
                <a:latin typeface="Arial"/>
              </a:rPr>
              <a:t>рабочей силы </a:t>
            </a:r>
            <a:r>
              <a:rPr lang="de-DE" sz="1600" dirty="0">
                <a:solidFill>
                  <a:srgbClr val="FF0000"/>
                </a:solidFill>
                <a:latin typeface="Arial"/>
              </a:rPr>
              <a:t> </a:t>
            </a:r>
            <a:endParaRPr lang="de-DE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A86304-3008-4C50-9BB3-817398D55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161" y="2124185"/>
            <a:ext cx="48203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u="none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9pPr>
          </a:lstStyle>
          <a:p>
            <a:r>
              <a:rPr lang="az-Cyrl-AZ" sz="1800" b="0" kern="0" dirty="0">
                <a:solidFill>
                  <a:srgbClr val="FF0000"/>
                </a:solidFill>
              </a:rPr>
              <a:t>♀</a:t>
            </a:r>
            <a:r>
              <a:rPr lang="de-DE" sz="1800" b="0" kern="0" dirty="0">
                <a:solidFill>
                  <a:srgbClr val="FF0000"/>
                </a:solidFill>
              </a:rPr>
              <a:t>                                                 ♂</a:t>
            </a:r>
          </a:p>
        </p:txBody>
      </p:sp>
    </p:spTree>
    <p:extLst>
      <p:ext uri="{BB962C8B-B14F-4D97-AF65-F5344CB8AC3E}">
        <p14:creationId xmlns:p14="http://schemas.microsoft.com/office/powerpoint/2010/main" val="29254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5BB992-5C5E-411D-BDD3-46F148FD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345" y="6576119"/>
            <a:ext cx="1069975" cy="184666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05.02.2018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EB71A8-6897-411F-9A7A-4C0C33124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5060" y="6576119"/>
            <a:ext cx="778596" cy="184666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Folie </a:t>
            </a:r>
            <a:fld id="{093E722E-E959-4059-ADFD-FCBD542DC6C4}" type="slidenum">
              <a:rPr lang="de-DE" smtClean="0"/>
              <a:pPr>
                <a:spcAft>
                  <a:spcPts val="600"/>
                </a:spcAft>
              </a:pPr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9511FBA-CE03-46A6-93CB-E6F46CAB9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284" y="202503"/>
            <a:ext cx="6503432" cy="738664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Renten wegen Alters für Frauen und Männer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CC8E681-F8EC-4206-BBF7-A0BAC015B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67E8734E-EA62-48F9-B36C-7A3CA05DF925}"/>
              </a:ext>
            </a:extLst>
          </p:cNvPr>
          <p:cNvSpPr txBox="1">
            <a:spLocks/>
          </p:cNvSpPr>
          <p:nvPr/>
        </p:nvSpPr>
        <p:spPr bwMode="auto">
          <a:xfrm>
            <a:off x="824830" y="1560691"/>
            <a:ext cx="7672372" cy="47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1F497D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F497D"/>
                </a:solidFill>
                <a:latin typeface="Arial" charset="0"/>
              </a:defRPr>
            </a:lvl9pPr>
          </a:lstStyle>
          <a:p>
            <a:r>
              <a:rPr lang="ru-RU" sz="1800" b="0" kern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Гендерный разрыв в</a:t>
            </a:r>
            <a:r>
              <a:rPr lang="de-DE" sz="1800" b="0" kern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ru-RU" sz="1800" b="0" kern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пенсионном обеспечении</a:t>
            </a:r>
            <a:r>
              <a:rPr lang="de-DE" sz="1800" b="0" kern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:</a:t>
            </a:r>
          </a:p>
          <a:p>
            <a:r>
              <a:rPr lang="az-Cyrl-AZ" sz="1800" b="0" kern="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 Германия на последнем месте</a:t>
            </a:r>
            <a:endParaRPr lang="de-DE" sz="1800" b="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  <a:p>
            <a:endParaRPr lang="ru-RU" sz="1800" b="0" kern="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42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5032233-9668-4724-BF32-E9F885A0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05.02.2018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9403255-4D0E-49CE-91E4-ABAFB45F7A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Folie </a:t>
            </a:r>
            <a:fld id="{093E722E-E959-4059-ADFD-FCBD542DC6C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31D3DE3-A8E4-47A2-B5BD-B07876C490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32217" y="1125812"/>
            <a:ext cx="6132141" cy="5293841"/>
          </a:xfrm>
        </p:spPr>
        <p:txBody>
          <a:bodyPr/>
          <a:lstStyle/>
          <a:p>
            <a:endParaRPr lang="de-DE" dirty="0"/>
          </a:p>
          <a:p>
            <a:r>
              <a:rPr lang="de-DE" sz="2400" dirty="0"/>
              <a:t>ab dem 01. Januar 2021 auch für Bestandsrentner/innen;</a:t>
            </a:r>
          </a:p>
          <a:p>
            <a:pPr lvl="1"/>
            <a:r>
              <a:rPr lang="az-Cyrl-AZ" sz="2200" dirty="0">
                <a:solidFill>
                  <a:srgbClr val="FF0000"/>
                </a:solidFill>
              </a:rPr>
              <a:t>будет выплачиваться правомочным получателям </a:t>
            </a:r>
            <a:r>
              <a:rPr lang="de-DE" sz="2200" dirty="0">
                <a:solidFill>
                  <a:srgbClr val="FF0000"/>
                </a:solidFill>
              </a:rPr>
              <a:t>c 1. </a:t>
            </a:r>
            <a:r>
              <a:rPr lang="az-Cyrl-AZ" sz="2200" dirty="0">
                <a:solidFill>
                  <a:srgbClr val="FF0000"/>
                </a:solidFill>
              </a:rPr>
              <a:t>янв</a:t>
            </a:r>
            <a:r>
              <a:rPr lang="de-DE" sz="2200" dirty="0">
                <a:solidFill>
                  <a:srgbClr val="FF0000"/>
                </a:solidFill>
              </a:rPr>
              <a:t>. 2021 </a:t>
            </a:r>
            <a:r>
              <a:rPr lang="az-Cyrl-AZ" sz="2200" dirty="0">
                <a:solidFill>
                  <a:srgbClr val="FF0000"/>
                </a:solidFill>
              </a:rPr>
              <a:t>г</a:t>
            </a:r>
            <a:r>
              <a:rPr lang="de-DE" sz="2200" dirty="0">
                <a:solidFill>
                  <a:srgbClr val="FF0000"/>
                </a:solidFill>
              </a:rPr>
              <a:t>. </a:t>
            </a:r>
          </a:p>
          <a:p>
            <a:r>
              <a:rPr lang="de-DE" sz="2400" dirty="0"/>
              <a:t>Zu rund 70% werden Frauen von der Grundrente profitieren;</a:t>
            </a:r>
          </a:p>
          <a:p>
            <a:pPr lvl="1"/>
            <a:r>
              <a:rPr lang="ru-RU" sz="2200" dirty="0">
                <a:solidFill>
                  <a:srgbClr val="FF0000"/>
                </a:solidFill>
              </a:rPr>
              <a:t>Ощутимая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ru-RU" sz="2200" dirty="0">
                <a:solidFill>
                  <a:srgbClr val="FF0000"/>
                </a:solidFill>
              </a:rPr>
              <a:t>прибавка особенно для </a:t>
            </a:r>
            <a:r>
              <a:rPr lang="de-DE" sz="2200" dirty="0">
                <a:solidFill>
                  <a:srgbClr val="FF0000"/>
                </a:solidFill>
              </a:rPr>
              <a:t>70% </a:t>
            </a:r>
            <a:r>
              <a:rPr lang="ru-RU" sz="2200" dirty="0">
                <a:solidFill>
                  <a:srgbClr val="FF0000"/>
                </a:solidFill>
              </a:rPr>
              <a:t>женщин </a:t>
            </a:r>
            <a:endParaRPr lang="de-DE" sz="2200" dirty="0">
              <a:solidFill>
                <a:srgbClr val="FF0000"/>
              </a:solidFill>
            </a:endParaRPr>
          </a:p>
          <a:p>
            <a:r>
              <a:rPr lang="de-DE" sz="2400" dirty="0"/>
              <a:t>Rund 1,3 Millionen Rentner/innen werden die Grundrente als Zuschlag zu ihrer Rente erhalten;</a:t>
            </a:r>
          </a:p>
          <a:p>
            <a:pPr lvl="1"/>
            <a:r>
              <a:rPr lang="az-Cyrl-AZ" sz="2200" dirty="0">
                <a:solidFill>
                  <a:srgbClr val="FF0000"/>
                </a:solidFill>
              </a:rPr>
              <a:t>Около</a:t>
            </a:r>
            <a:r>
              <a:rPr lang="de-DE" sz="2200" dirty="0">
                <a:solidFill>
                  <a:srgbClr val="FF0000"/>
                </a:solidFill>
              </a:rPr>
              <a:t> 1,3 </a:t>
            </a:r>
            <a:r>
              <a:rPr lang="az-Cyrl-AZ" sz="2200" dirty="0">
                <a:solidFill>
                  <a:srgbClr val="FF0000"/>
                </a:solidFill>
              </a:rPr>
              <a:t>млн. пенсионеров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az-Cyrl-AZ" sz="2200" dirty="0">
                <a:solidFill>
                  <a:srgbClr val="FF0000"/>
                </a:solidFill>
              </a:rPr>
              <a:t>получат базовую пенсию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az-Cyrl-AZ" sz="2200" dirty="0">
                <a:solidFill>
                  <a:srgbClr val="FF0000"/>
                </a:solidFill>
              </a:rPr>
              <a:t>как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az-Cyrl-AZ" sz="2200" dirty="0">
                <a:solidFill>
                  <a:srgbClr val="FF0000"/>
                </a:solidFill>
              </a:rPr>
              <a:t>доплату</a:t>
            </a:r>
            <a:r>
              <a:rPr lang="de-DE" sz="2200" dirty="0">
                <a:solidFill>
                  <a:srgbClr val="FF0000"/>
                </a:solidFill>
              </a:rPr>
              <a:t> </a:t>
            </a:r>
            <a:r>
              <a:rPr lang="az-Cyrl-AZ" sz="2200" dirty="0">
                <a:solidFill>
                  <a:srgbClr val="FF0000"/>
                </a:solidFill>
              </a:rPr>
              <a:t>к обычной пенсии</a:t>
            </a:r>
            <a:endParaRPr lang="de-DE" sz="2200" dirty="0">
              <a:solidFill>
                <a:srgbClr val="FF0000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4C78661-1805-4CE7-8F5B-31B73225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284" y="202503"/>
            <a:ext cx="6503432" cy="738664"/>
          </a:xfrm>
        </p:spPr>
        <p:txBody>
          <a:bodyPr/>
          <a:lstStyle/>
          <a:p>
            <a:r>
              <a:rPr lang="de-DE" dirty="0"/>
              <a:t>Grundrente</a:t>
            </a:r>
            <a:br>
              <a:rPr lang="de-DE" dirty="0"/>
            </a:br>
            <a:r>
              <a:rPr lang="az-Cyrl-AZ" dirty="0">
                <a:solidFill>
                  <a:srgbClr val="FF0000"/>
                </a:solidFill>
              </a:rPr>
              <a:t>Базовая пенсия 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7" name="Inhaltsplatzhalter 6" descr="Frau">
            <a:extLst>
              <a:ext uri="{FF2B5EF4-FFF2-40B4-BE49-F238E27FC236}">
                <a16:creationId xmlns:a16="http://schemas.microsoft.com/office/drawing/2014/main" id="{CA2B59B8-7A31-4CF0-B908-CD22EF10CE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114" y="2550594"/>
            <a:ext cx="1390340" cy="13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592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C.IGFLCk2KfkTo9v7w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RgtaCYIEeVslXGBHW7R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C.IGFLCk2KfkTo9v7wR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RgtaCYIEeVslXGBHW7Rg"/>
</p:tagLst>
</file>

<file path=ppt/theme/theme1.xml><?xml version="1.0" encoding="utf-8"?>
<a:theme xmlns:a="http://schemas.openxmlformats.org/drawingml/2006/main" name="160606 Vorlage Präsentat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3">
        <a:dk1>
          <a:srgbClr val="000000"/>
        </a:dk1>
        <a:lt1>
          <a:srgbClr val="FFFFFF"/>
        </a:lt1>
        <a:dk2>
          <a:srgbClr val="1F497D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14">
        <a:dk1>
          <a:srgbClr val="000000"/>
        </a:dk1>
        <a:lt1>
          <a:srgbClr val="FFFFFF"/>
        </a:lt1>
        <a:dk2>
          <a:srgbClr val="1F497D"/>
        </a:dk2>
        <a:lt2>
          <a:srgbClr val="808080"/>
        </a:lt2>
        <a:accent1>
          <a:srgbClr val="FFFFFF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4C4C4"/>
        </a:accent6>
        <a:hlink>
          <a:srgbClr val="898989"/>
        </a:hlink>
        <a:folHlink>
          <a:srgbClr val="5656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15">
        <a:dk1>
          <a:srgbClr val="000000"/>
        </a:dk1>
        <a:lt1>
          <a:srgbClr val="FFFFFF"/>
        </a:lt1>
        <a:dk2>
          <a:srgbClr val="1F497D"/>
        </a:dk2>
        <a:lt2>
          <a:srgbClr val="D9D9D9"/>
        </a:lt2>
        <a:accent1>
          <a:srgbClr val="FFFFFF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4C4C4"/>
        </a:accent6>
        <a:hlink>
          <a:srgbClr val="898989"/>
        </a:hlink>
        <a:folHlink>
          <a:srgbClr val="5656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16">
        <a:dk1>
          <a:srgbClr val="000000"/>
        </a:dk1>
        <a:lt1>
          <a:srgbClr val="FFFFFF"/>
        </a:lt1>
        <a:dk2>
          <a:srgbClr val="1F497D"/>
        </a:dk2>
        <a:lt2>
          <a:srgbClr val="898989"/>
        </a:lt2>
        <a:accent1>
          <a:srgbClr val="FFFFFF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4C4C4"/>
        </a:accent6>
        <a:hlink>
          <a:srgbClr val="898989"/>
        </a:hlink>
        <a:folHlink>
          <a:srgbClr val="5656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0125 Vorlage Präsentation.potx" id="{DFAFA527-266F-4CFC-8615-3655F8C0AB58}" vid="{E0C405D6-837E-414A-9DD5-2EEFAF25A20B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3">
        <a:dk1>
          <a:srgbClr val="000000"/>
        </a:dk1>
        <a:lt1>
          <a:srgbClr val="FFFFFF"/>
        </a:lt1>
        <a:dk2>
          <a:srgbClr val="1F497D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14">
        <a:dk1>
          <a:srgbClr val="000000"/>
        </a:dk1>
        <a:lt1>
          <a:srgbClr val="FFFFFF"/>
        </a:lt1>
        <a:dk2>
          <a:srgbClr val="1F497D"/>
        </a:dk2>
        <a:lt2>
          <a:srgbClr val="808080"/>
        </a:lt2>
        <a:accent1>
          <a:srgbClr val="FFFFFF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4C4C4"/>
        </a:accent6>
        <a:hlink>
          <a:srgbClr val="898989"/>
        </a:hlink>
        <a:folHlink>
          <a:srgbClr val="5656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15">
        <a:dk1>
          <a:srgbClr val="000000"/>
        </a:dk1>
        <a:lt1>
          <a:srgbClr val="FFFFFF"/>
        </a:lt1>
        <a:dk2>
          <a:srgbClr val="1F497D"/>
        </a:dk2>
        <a:lt2>
          <a:srgbClr val="D9D9D9"/>
        </a:lt2>
        <a:accent1>
          <a:srgbClr val="FFFFFF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4C4C4"/>
        </a:accent6>
        <a:hlink>
          <a:srgbClr val="898989"/>
        </a:hlink>
        <a:folHlink>
          <a:srgbClr val="5656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16">
        <a:dk1>
          <a:srgbClr val="000000"/>
        </a:dk1>
        <a:lt1>
          <a:srgbClr val="FFFFFF"/>
        </a:lt1>
        <a:dk2>
          <a:srgbClr val="1F497D"/>
        </a:dk2>
        <a:lt2>
          <a:srgbClr val="898989"/>
        </a:lt2>
        <a:accent1>
          <a:srgbClr val="FFFFFF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4C4C4"/>
        </a:accent6>
        <a:hlink>
          <a:srgbClr val="898989"/>
        </a:hlink>
        <a:folHlink>
          <a:srgbClr val="5656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420</Words>
  <Application>Microsoft Office PowerPoint</Application>
  <PresentationFormat>Bildschirmpräsentation (4:3)</PresentationFormat>
  <Paragraphs>80</Paragraphs>
  <Slides>11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Symbol</vt:lpstr>
      <vt:lpstr>Wingdings</vt:lpstr>
      <vt:lpstr>160606 Vorlage Präsentation</vt:lpstr>
      <vt:lpstr>Larissa-Design</vt:lpstr>
      <vt:lpstr>Picture</vt:lpstr>
      <vt:lpstr>Acrobat Document</vt:lpstr>
      <vt:lpstr> Alterssicherung von Frauen in der Bundesrepublik Deutschland  Пенсионное обеспечение женщин в ФРГ</vt:lpstr>
      <vt:lpstr>Renten wegen Alters für Frauen und Männer Виды пенсий по старости для мужчин и женщин</vt:lpstr>
      <vt:lpstr>PowerPoint-Präsentation</vt:lpstr>
      <vt:lpstr>Renten wegen Alters für Frauen und Männer</vt:lpstr>
      <vt:lpstr>Renten wegen Alters für Frauen und Männer</vt:lpstr>
      <vt:lpstr>Alterssicherung von Frauen</vt:lpstr>
      <vt:lpstr>Renten wegen Alters für Frauen und Männer</vt:lpstr>
      <vt:lpstr>Renten wegen Alters für Frauen und Männer</vt:lpstr>
      <vt:lpstr>Grundrente Базовая пенсия </vt:lpstr>
      <vt:lpstr>Leistungsvoraussetzungen der Grundrente Условия получения базовой пенсии </vt:lpstr>
      <vt:lpstr> Vielen Dank für Ihre Aufmerksamkeit  Благодарю вас за внимание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2017-05-18T15:24:08Z</dcterms:created>
  <dcterms:modified xsi:type="dcterms:W3CDTF">2020-10-18T12:52:51Z</dcterms:modified>
</cp:coreProperties>
</file>