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7"/>
  </p:notesMasterIdLst>
  <p:handoutMasterIdLst>
    <p:handoutMasterId r:id="rId18"/>
  </p:handoutMasterIdLst>
  <p:sldIdLst>
    <p:sldId id="369" r:id="rId2"/>
    <p:sldId id="258" r:id="rId3"/>
    <p:sldId id="399" r:id="rId4"/>
    <p:sldId id="376" r:id="rId5"/>
    <p:sldId id="400" r:id="rId6"/>
    <p:sldId id="390" r:id="rId7"/>
    <p:sldId id="257" r:id="rId8"/>
    <p:sldId id="391" r:id="rId9"/>
    <p:sldId id="397" r:id="rId10"/>
    <p:sldId id="389" r:id="rId11"/>
    <p:sldId id="395" r:id="rId12"/>
    <p:sldId id="401" r:id="rId13"/>
    <p:sldId id="382" r:id="rId14"/>
    <p:sldId id="398" r:id="rId15"/>
    <p:sldId id="37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D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25" autoAdjust="0"/>
    <p:restoredTop sz="94660"/>
  </p:normalViewPr>
  <p:slideViewPr>
    <p:cSldViewPr snapToGrid="0" showGuides="1">
      <p:cViewPr varScale="1">
        <p:scale>
          <a:sx n="76" d="100"/>
          <a:sy n="76" d="100"/>
        </p:scale>
        <p:origin x="1710" y="96"/>
      </p:cViewPr>
      <p:guideLst>
        <p:guide orient="horz" pos="2160"/>
        <p:guide pos="2880"/>
      </p:guideLst>
    </p:cSldViewPr>
  </p:slideViewPr>
  <p:notesTextViewPr>
    <p:cViewPr>
      <p:scale>
        <a:sx n="1" d="1"/>
        <a:sy n="1" d="1"/>
      </p:scale>
      <p:origin x="0" y="0"/>
    </p:cViewPr>
  </p:notesTextViewPr>
  <p:notesViewPr>
    <p:cSldViewPr snapToGrid="0" showGuides="1">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ru-RU" sz="1800" b="1" dirty="0">
                <a:solidFill>
                  <a:srgbClr val="003D8F"/>
                </a:solidFill>
                <a:latin typeface="Calibri" panose="020F0502020204030204" pitchFamily="34" charset="0"/>
                <a:cs typeface="Calibri" panose="020F0502020204030204" pitchFamily="34" charset="0"/>
              </a:rPr>
              <a:t>Разделение задач в % </a:t>
            </a:r>
            <a:r>
              <a:rPr lang="de-DE" sz="1800" b="1" dirty="0">
                <a:solidFill>
                  <a:srgbClr val="003D8F"/>
                </a:solidFill>
                <a:latin typeface="Calibri" panose="020F0502020204030204" pitchFamily="34" charset="0"/>
                <a:cs typeface="Calibri" panose="020F0502020204030204" pitchFamily="34" charset="0"/>
              </a:rPr>
              <a:t>Aufgabenverteilung in %</a:t>
            </a:r>
          </a:p>
          <a:p>
            <a:pPr algn="l">
              <a:defRPr/>
            </a:pPr>
            <a:r>
              <a:rPr lang="ru-RU" sz="1400" dirty="0">
                <a:solidFill>
                  <a:srgbClr val="003D8F"/>
                </a:solidFill>
                <a:latin typeface="Calibri" panose="020F0502020204030204" pitchFamily="34" charset="0"/>
                <a:cs typeface="Calibri" panose="020F0502020204030204" pitchFamily="34" charset="0"/>
              </a:rPr>
              <a:t>Преимущественно выполняется</a:t>
            </a:r>
            <a:r>
              <a:rPr lang="ru-RU" sz="1400" baseline="0" dirty="0">
                <a:solidFill>
                  <a:srgbClr val="003D8F"/>
                </a:solidFill>
                <a:latin typeface="Calibri" panose="020F0502020204030204" pitchFamily="34" charset="0"/>
                <a:cs typeface="Calibri" panose="020F0502020204030204" pitchFamily="34" charset="0"/>
              </a:rPr>
              <a:t> / </a:t>
            </a:r>
            <a:r>
              <a:rPr lang="de-DE" sz="1400" dirty="0">
                <a:solidFill>
                  <a:srgbClr val="003D8F"/>
                </a:solidFill>
                <a:latin typeface="Calibri" panose="020F0502020204030204" pitchFamily="34" charset="0"/>
                <a:cs typeface="Calibri" panose="020F0502020204030204" pitchFamily="34" charset="0"/>
              </a:rPr>
              <a:t>Tätigkeit wird ausschließlich/überwiegend erledigt von:</a:t>
            </a:r>
          </a:p>
        </c:rich>
      </c:tx>
      <c:layout>
        <c:manualLayout>
          <c:xMode val="edge"/>
          <c:yMode val="edge"/>
          <c:x val="0.1264816603772437"/>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manualLayout>
          <c:layoutTarget val="inner"/>
          <c:xMode val="edge"/>
          <c:yMode val="edge"/>
          <c:x val="0.1177039292691502"/>
          <c:y val="0.20804111648889639"/>
          <c:w val="0.8656641449230611"/>
          <c:h val="0.40350577224752476"/>
        </c:manualLayout>
      </c:layout>
      <c:barChart>
        <c:barDir val="col"/>
        <c:grouping val="clustered"/>
        <c:varyColors val="0"/>
        <c:ser>
          <c:idx val="0"/>
          <c:order val="0"/>
          <c:tx>
            <c:strRef>
              <c:f>Tabelle1!$B$1</c:f>
              <c:strCache>
                <c:ptCount val="1"/>
                <c:pt idx="0">
                  <c:v>Männer</c:v>
                </c:pt>
              </c:strCache>
            </c:strRef>
          </c:tx>
          <c:spPr>
            <a:solidFill>
              <a:schemeClr val="accent1"/>
            </a:solidFill>
            <a:ln>
              <a:noFill/>
            </a:ln>
            <a:effectLst/>
          </c:spPr>
          <c:invertIfNegative val="0"/>
          <c:cat>
            <c:strRef>
              <c:f>Tabelle1!$A$2:$A$12</c:f>
              <c:strCache>
                <c:ptCount val="11"/>
                <c:pt idx="0">
                  <c:v>Bügeln</c:v>
                </c:pt>
                <c:pt idx="1">
                  <c:v>Wäsche waschen</c:v>
                </c:pt>
                <c:pt idx="2">
                  <c:v>Kochen werktags</c:v>
                </c:pt>
                <c:pt idx="3">
                  <c:v>Kochen Wochenende</c:v>
                </c:pt>
                <c:pt idx="4">
                  <c:v>Bäder putzen</c:v>
                </c:pt>
                <c:pt idx="5">
                  <c:v>Aufräumen</c:v>
                </c:pt>
                <c:pt idx="6">
                  <c:v>Staubsaugen/Wischen</c:v>
                </c:pt>
                <c:pt idx="7">
                  <c:v>Reparaturen</c:v>
                </c:pt>
                <c:pt idx="8">
                  <c:v>Autopflege</c:v>
                </c:pt>
                <c:pt idx="9">
                  <c:v>Finanzen</c:v>
                </c:pt>
                <c:pt idx="10">
                  <c:v>Müll entsorgen</c:v>
                </c:pt>
              </c:strCache>
            </c:strRef>
          </c:cat>
          <c:val>
            <c:numRef>
              <c:f>Tabelle1!$B$2:$B$12</c:f>
              <c:numCache>
                <c:formatCode>General</c:formatCode>
                <c:ptCount val="11"/>
                <c:pt idx="0">
                  <c:v>4</c:v>
                </c:pt>
                <c:pt idx="1">
                  <c:v>5</c:v>
                </c:pt>
                <c:pt idx="2">
                  <c:v>8</c:v>
                </c:pt>
                <c:pt idx="3">
                  <c:v>12</c:v>
                </c:pt>
                <c:pt idx="4">
                  <c:v>7</c:v>
                </c:pt>
                <c:pt idx="5">
                  <c:v>5</c:v>
                </c:pt>
                <c:pt idx="6">
                  <c:v>12</c:v>
                </c:pt>
                <c:pt idx="7">
                  <c:v>82</c:v>
                </c:pt>
                <c:pt idx="8">
                  <c:v>78</c:v>
                </c:pt>
                <c:pt idx="9">
                  <c:v>50</c:v>
                </c:pt>
                <c:pt idx="10">
                  <c:v>50</c:v>
                </c:pt>
              </c:numCache>
            </c:numRef>
          </c:val>
          <c:extLst>
            <c:ext xmlns:c16="http://schemas.microsoft.com/office/drawing/2014/chart" uri="{C3380CC4-5D6E-409C-BE32-E72D297353CC}">
              <c16:uniqueId val="{00000000-09BC-4A48-8EE5-C5E6EFC879E4}"/>
            </c:ext>
          </c:extLst>
        </c:ser>
        <c:ser>
          <c:idx val="1"/>
          <c:order val="1"/>
          <c:tx>
            <c:strRef>
              <c:f>Tabelle1!$C$1</c:f>
              <c:strCache>
                <c:ptCount val="1"/>
                <c:pt idx="0">
                  <c:v>Frauen</c:v>
                </c:pt>
              </c:strCache>
            </c:strRef>
          </c:tx>
          <c:spPr>
            <a:solidFill>
              <a:schemeClr val="accent2"/>
            </a:solidFill>
            <a:ln>
              <a:noFill/>
            </a:ln>
            <a:effectLst/>
          </c:spPr>
          <c:invertIfNegative val="0"/>
          <c:cat>
            <c:strRef>
              <c:f>Tabelle1!$A$2:$A$12</c:f>
              <c:strCache>
                <c:ptCount val="11"/>
                <c:pt idx="0">
                  <c:v>Bügeln</c:v>
                </c:pt>
                <c:pt idx="1">
                  <c:v>Wäsche waschen</c:v>
                </c:pt>
                <c:pt idx="2">
                  <c:v>Kochen werktags</c:v>
                </c:pt>
                <c:pt idx="3">
                  <c:v>Kochen Wochenende</c:v>
                </c:pt>
                <c:pt idx="4">
                  <c:v>Bäder putzen</c:v>
                </c:pt>
                <c:pt idx="5">
                  <c:v>Aufräumen</c:v>
                </c:pt>
                <c:pt idx="6">
                  <c:v>Staubsaugen/Wischen</c:v>
                </c:pt>
                <c:pt idx="7">
                  <c:v>Reparaturen</c:v>
                </c:pt>
                <c:pt idx="8">
                  <c:v>Autopflege</c:v>
                </c:pt>
                <c:pt idx="9">
                  <c:v>Finanzen</c:v>
                </c:pt>
                <c:pt idx="10">
                  <c:v>Müll entsorgen</c:v>
                </c:pt>
              </c:strCache>
            </c:strRef>
          </c:cat>
          <c:val>
            <c:numRef>
              <c:f>Tabelle1!$C$2:$C$12</c:f>
              <c:numCache>
                <c:formatCode>General</c:formatCode>
                <c:ptCount val="11"/>
                <c:pt idx="0">
                  <c:v>85</c:v>
                </c:pt>
                <c:pt idx="1">
                  <c:v>80</c:v>
                </c:pt>
                <c:pt idx="2">
                  <c:v>74</c:v>
                </c:pt>
                <c:pt idx="3">
                  <c:v>71</c:v>
                </c:pt>
                <c:pt idx="4">
                  <c:v>72</c:v>
                </c:pt>
                <c:pt idx="5">
                  <c:v>52</c:v>
                </c:pt>
                <c:pt idx="6">
                  <c:v>52</c:v>
                </c:pt>
                <c:pt idx="7">
                  <c:v>3</c:v>
                </c:pt>
                <c:pt idx="8">
                  <c:v>3</c:v>
                </c:pt>
                <c:pt idx="9">
                  <c:v>17</c:v>
                </c:pt>
                <c:pt idx="10">
                  <c:v>13</c:v>
                </c:pt>
              </c:numCache>
            </c:numRef>
          </c:val>
          <c:extLst>
            <c:ext xmlns:c16="http://schemas.microsoft.com/office/drawing/2014/chart" uri="{C3380CC4-5D6E-409C-BE32-E72D297353CC}">
              <c16:uniqueId val="{00000001-09BC-4A48-8EE5-C5E6EFC879E4}"/>
            </c:ext>
          </c:extLst>
        </c:ser>
        <c:dLbls>
          <c:showLegendKey val="0"/>
          <c:showVal val="0"/>
          <c:showCatName val="0"/>
          <c:showSerName val="0"/>
          <c:showPercent val="0"/>
          <c:showBubbleSize val="0"/>
        </c:dLbls>
        <c:gapWidth val="219"/>
        <c:overlap val="-27"/>
        <c:axId val="420141864"/>
        <c:axId val="420143504"/>
      </c:barChart>
      <c:catAx>
        <c:axId val="420141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420143504"/>
        <c:crosses val="autoZero"/>
        <c:auto val="1"/>
        <c:lblAlgn val="ctr"/>
        <c:lblOffset val="100"/>
        <c:noMultiLvlLbl val="0"/>
      </c:catAx>
      <c:valAx>
        <c:axId val="4201435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4201418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rot="0" vert="wordArtVert"/>
    <a:lstStyle/>
    <a:p>
      <a:pPr>
        <a:defRPr/>
      </a:pPr>
      <a:endParaRPr lang="de-DE"/>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0.09561</cdr:x>
      <cdr:y>0.34979</cdr:y>
    </cdr:from>
    <cdr:to>
      <cdr:x>0.16304</cdr:x>
      <cdr:y>0.57419</cdr:y>
    </cdr:to>
    <cdr:sp macro="" textlink="">
      <cdr:nvSpPr>
        <cdr:cNvPr id="2" name="TextBox 1"/>
        <cdr:cNvSpPr txBox="1"/>
      </cdr:nvSpPr>
      <cdr:spPr>
        <a:xfrm xmlns:a="http://schemas.openxmlformats.org/drawingml/2006/main" flipH="1">
          <a:off x="377190" y="1762297"/>
          <a:ext cx="266007" cy="1130531"/>
        </a:xfrm>
        <a:prstGeom xmlns:a="http://schemas.openxmlformats.org/drawingml/2006/main" prst="rect">
          <a:avLst/>
        </a:prstGeom>
      </cdr:spPr>
      <cdr:txBody>
        <a:bodyPr xmlns:a="http://schemas.openxmlformats.org/drawingml/2006/main" vertOverflow="clip" vert="vert270" wrap="square" rtlCol="0"/>
        <a:lstStyle xmlns:a="http://schemas.openxmlformats.org/drawingml/2006/main"/>
        <a:p xmlns:a="http://schemas.openxmlformats.org/drawingml/2006/main">
          <a:r>
            <a:rPr lang="ru-RU" sz="1100" dirty="0"/>
            <a:t>гладить</a:t>
          </a:r>
        </a:p>
      </cdr:txBody>
    </cdr:sp>
  </cdr:relSizeAnchor>
  <cdr:relSizeAnchor xmlns:cdr="http://schemas.openxmlformats.org/drawingml/2006/chartDrawing">
    <cdr:from>
      <cdr:x>0.16726</cdr:x>
      <cdr:y>0.26894</cdr:y>
    </cdr:from>
    <cdr:to>
      <cdr:x>0.28736</cdr:x>
      <cdr:y>0.57089</cdr:y>
    </cdr:to>
    <cdr:sp macro="" textlink="">
      <cdr:nvSpPr>
        <cdr:cNvPr id="3" name="TextBox 2"/>
        <cdr:cNvSpPr txBox="1"/>
      </cdr:nvSpPr>
      <cdr:spPr>
        <a:xfrm xmlns:a="http://schemas.openxmlformats.org/drawingml/2006/main">
          <a:off x="659823" y="1354973"/>
          <a:ext cx="473825" cy="1521229"/>
        </a:xfrm>
        <a:prstGeom xmlns:a="http://schemas.openxmlformats.org/drawingml/2006/main" prst="rect">
          <a:avLst/>
        </a:prstGeom>
      </cdr:spPr>
      <cdr:txBody>
        <a:bodyPr xmlns:a="http://schemas.openxmlformats.org/drawingml/2006/main" vertOverflow="clip" vert="vert270" wrap="none" rtlCol="0"/>
        <a:lstStyle xmlns:a="http://schemas.openxmlformats.org/drawingml/2006/main"/>
        <a:p xmlns:a="http://schemas.openxmlformats.org/drawingml/2006/main">
          <a:r>
            <a:rPr lang="ru-RU" sz="1100" dirty="0"/>
            <a:t>стирать</a:t>
          </a:r>
        </a:p>
      </cdr:txBody>
    </cdr:sp>
  </cdr:relSizeAnchor>
  <cdr:relSizeAnchor xmlns:cdr="http://schemas.openxmlformats.org/drawingml/2006/chartDrawing">
    <cdr:from>
      <cdr:x>0.24733</cdr:x>
      <cdr:y>0.34484</cdr:y>
    </cdr:from>
    <cdr:to>
      <cdr:x>0.31897</cdr:x>
      <cdr:y>0.56759</cdr:y>
    </cdr:to>
    <cdr:sp macro="" textlink="">
      <cdr:nvSpPr>
        <cdr:cNvPr id="4" name="TextBox 3"/>
        <cdr:cNvSpPr txBox="1"/>
      </cdr:nvSpPr>
      <cdr:spPr>
        <a:xfrm xmlns:a="http://schemas.openxmlformats.org/drawingml/2006/main">
          <a:off x="975706" y="1737359"/>
          <a:ext cx="282633" cy="1122218"/>
        </a:xfrm>
        <a:prstGeom xmlns:a="http://schemas.openxmlformats.org/drawingml/2006/main" prst="rect">
          <a:avLst/>
        </a:prstGeom>
      </cdr:spPr>
      <cdr:txBody>
        <a:bodyPr xmlns:a="http://schemas.openxmlformats.org/drawingml/2006/main" vertOverflow="clip" vert="vert270" wrap="none" rtlCol="0"/>
        <a:lstStyle xmlns:a="http://schemas.openxmlformats.org/drawingml/2006/main"/>
        <a:p xmlns:a="http://schemas.openxmlformats.org/drawingml/2006/main">
          <a:r>
            <a:rPr lang="ru-RU" dirty="0"/>
            <a:t>г</a:t>
          </a:r>
          <a:r>
            <a:rPr lang="ru-RU" sz="1100" dirty="0"/>
            <a:t>отовить в рабочие дни</a:t>
          </a:r>
        </a:p>
      </cdr:txBody>
    </cdr:sp>
  </cdr:relSizeAnchor>
  <cdr:relSizeAnchor xmlns:cdr="http://schemas.openxmlformats.org/drawingml/2006/chartDrawing">
    <cdr:from>
      <cdr:x>0.32319</cdr:x>
      <cdr:y>0.28544</cdr:y>
    </cdr:from>
    <cdr:to>
      <cdr:x>0.43487</cdr:x>
      <cdr:y>0.57419</cdr:y>
    </cdr:to>
    <cdr:sp macro="" textlink="">
      <cdr:nvSpPr>
        <cdr:cNvPr id="5" name="TextBox 4"/>
        <cdr:cNvSpPr txBox="1"/>
      </cdr:nvSpPr>
      <cdr:spPr>
        <a:xfrm xmlns:a="http://schemas.openxmlformats.org/drawingml/2006/main">
          <a:off x="1274965" y="1438101"/>
          <a:ext cx="440574" cy="1454728"/>
        </a:xfrm>
        <a:prstGeom xmlns:a="http://schemas.openxmlformats.org/drawingml/2006/main" prst="rect">
          <a:avLst/>
        </a:prstGeom>
      </cdr:spPr>
      <cdr:txBody>
        <a:bodyPr xmlns:a="http://schemas.openxmlformats.org/drawingml/2006/main" vertOverflow="clip" vert="vert270" wrap="none" rtlCol="0"/>
        <a:lstStyle xmlns:a="http://schemas.openxmlformats.org/drawingml/2006/main"/>
        <a:p xmlns:a="http://schemas.openxmlformats.org/drawingml/2006/main">
          <a:r>
            <a:rPr lang="ru-RU" dirty="0"/>
            <a:t>г</a:t>
          </a:r>
          <a:r>
            <a:rPr lang="ru-RU" sz="1100" dirty="0"/>
            <a:t>отовить по выходным</a:t>
          </a:r>
        </a:p>
      </cdr:txBody>
    </cdr:sp>
  </cdr:relSizeAnchor>
  <cdr:relSizeAnchor xmlns:cdr="http://schemas.openxmlformats.org/drawingml/2006/chartDrawing">
    <cdr:from>
      <cdr:x>0.40115</cdr:x>
      <cdr:y>0.32834</cdr:y>
    </cdr:from>
    <cdr:to>
      <cdr:x>0.47069</cdr:x>
      <cdr:y>0.57749</cdr:y>
    </cdr:to>
    <cdr:sp macro="" textlink="">
      <cdr:nvSpPr>
        <cdr:cNvPr id="6" name="TextBox 5"/>
        <cdr:cNvSpPr txBox="1"/>
      </cdr:nvSpPr>
      <cdr:spPr>
        <a:xfrm xmlns:a="http://schemas.openxmlformats.org/drawingml/2006/main">
          <a:off x="1582536" y="1654231"/>
          <a:ext cx="274320" cy="1255222"/>
        </a:xfrm>
        <a:prstGeom xmlns:a="http://schemas.openxmlformats.org/drawingml/2006/main" prst="rect">
          <a:avLst/>
        </a:prstGeom>
      </cdr:spPr>
      <cdr:txBody>
        <a:bodyPr xmlns:a="http://schemas.openxmlformats.org/drawingml/2006/main" vertOverflow="clip" vert="vert270" wrap="none" rtlCol="0"/>
        <a:lstStyle xmlns:a="http://schemas.openxmlformats.org/drawingml/2006/main"/>
        <a:p xmlns:a="http://schemas.openxmlformats.org/drawingml/2006/main">
          <a:r>
            <a:rPr lang="ru-RU" dirty="0"/>
            <a:t>у</a:t>
          </a:r>
          <a:r>
            <a:rPr lang="ru-RU" sz="1100" dirty="0"/>
            <a:t>борка ванной комнаты</a:t>
          </a:r>
        </a:p>
      </cdr:txBody>
    </cdr:sp>
  </cdr:relSizeAnchor>
  <cdr:relSizeAnchor xmlns:cdr="http://schemas.openxmlformats.org/drawingml/2006/chartDrawing">
    <cdr:from>
      <cdr:x>0.5023</cdr:x>
      <cdr:y>0.25904</cdr:y>
    </cdr:from>
    <cdr:to>
      <cdr:x>0.55708</cdr:x>
      <cdr:y>0.60059</cdr:y>
    </cdr:to>
    <cdr:sp macro="" textlink="">
      <cdr:nvSpPr>
        <cdr:cNvPr id="7" name="TextBox 6"/>
        <cdr:cNvSpPr txBox="1"/>
      </cdr:nvSpPr>
      <cdr:spPr>
        <a:xfrm xmlns:a="http://schemas.openxmlformats.org/drawingml/2006/main">
          <a:off x="1981546" y="1305097"/>
          <a:ext cx="216131" cy="1720734"/>
        </a:xfrm>
        <a:prstGeom xmlns:a="http://schemas.openxmlformats.org/drawingml/2006/main" prst="rect">
          <a:avLst/>
        </a:prstGeom>
      </cdr:spPr>
      <cdr:txBody>
        <a:bodyPr xmlns:a="http://schemas.openxmlformats.org/drawingml/2006/main" vertOverflow="clip" vert="vert270"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0.48965</cdr:x>
      <cdr:y>0.2343</cdr:y>
    </cdr:from>
    <cdr:to>
      <cdr:x>0.57815</cdr:x>
      <cdr:y>0.59234</cdr:y>
    </cdr:to>
    <cdr:sp macro="" textlink="">
      <cdr:nvSpPr>
        <cdr:cNvPr id="8" name="TextBox 7"/>
        <cdr:cNvSpPr txBox="1"/>
      </cdr:nvSpPr>
      <cdr:spPr>
        <a:xfrm xmlns:a="http://schemas.openxmlformats.org/drawingml/2006/main">
          <a:off x="1931670" y="1180407"/>
          <a:ext cx="349136" cy="1803861"/>
        </a:xfrm>
        <a:prstGeom xmlns:a="http://schemas.openxmlformats.org/drawingml/2006/main" prst="rect">
          <a:avLst/>
        </a:prstGeom>
      </cdr:spPr>
      <cdr:txBody>
        <a:bodyPr xmlns:a="http://schemas.openxmlformats.org/drawingml/2006/main" vertOverflow="clip" vert="vert270" wrap="none" rtlCol="0"/>
        <a:lstStyle xmlns:a="http://schemas.openxmlformats.org/drawingml/2006/main"/>
        <a:p xmlns:a="http://schemas.openxmlformats.org/drawingml/2006/main">
          <a:r>
            <a:rPr lang="ru-RU" dirty="0" err="1"/>
            <a:t>у</a:t>
          </a:r>
          <a:r>
            <a:rPr lang="ru-RU" sz="1100" dirty="0" err="1"/>
            <a:t>бока</a:t>
          </a:r>
          <a:r>
            <a:rPr lang="ru-RU" sz="1100" dirty="0"/>
            <a:t> квартиры</a:t>
          </a:r>
        </a:p>
      </cdr:txBody>
    </cdr:sp>
  </cdr:relSizeAnchor>
  <cdr:relSizeAnchor xmlns:cdr="http://schemas.openxmlformats.org/drawingml/2006/chartDrawing">
    <cdr:from>
      <cdr:x>0.55076</cdr:x>
      <cdr:y>0.24914</cdr:y>
    </cdr:from>
    <cdr:to>
      <cdr:x>0.63926</cdr:x>
      <cdr:y>0.59729</cdr:y>
    </cdr:to>
    <cdr:sp macro="" textlink="">
      <cdr:nvSpPr>
        <cdr:cNvPr id="9" name="TextBox 8"/>
        <cdr:cNvSpPr txBox="1"/>
      </cdr:nvSpPr>
      <cdr:spPr>
        <a:xfrm xmlns:a="http://schemas.openxmlformats.org/drawingml/2006/main">
          <a:off x="2172739" y="1255221"/>
          <a:ext cx="349135" cy="1753986"/>
        </a:xfrm>
        <a:prstGeom xmlns:a="http://schemas.openxmlformats.org/drawingml/2006/main" prst="rect">
          <a:avLst/>
        </a:prstGeom>
      </cdr:spPr>
      <cdr:txBody>
        <a:bodyPr xmlns:a="http://schemas.openxmlformats.org/drawingml/2006/main" vertOverflow="clip" vert="vert270" wrap="none" rtlCol="0"/>
        <a:lstStyle xmlns:a="http://schemas.openxmlformats.org/drawingml/2006/main"/>
        <a:p xmlns:a="http://schemas.openxmlformats.org/drawingml/2006/main">
          <a:r>
            <a:rPr lang="ru-RU" dirty="0"/>
            <a:t>пылесосить/протирать пыль</a:t>
          </a:r>
          <a:endParaRPr lang="ru-RU" sz="1100" dirty="0"/>
        </a:p>
      </cdr:txBody>
    </cdr:sp>
  </cdr:relSizeAnchor>
  <cdr:relSizeAnchor xmlns:cdr="http://schemas.openxmlformats.org/drawingml/2006/chartDrawing">
    <cdr:from>
      <cdr:x>0.6224</cdr:x>
      <cdr:y>0.24584</cdr:y>
    </cdr:from>
    <cdr:to>
      <cdr:x>0.71301</cdr:x>
      <cdr:y>0.60389</cdr:y>
    </cdr:to>
    <cdr:sp macro="" textlink="">
      <cdr:nvSpPr>
        <cdr:cNvPr id="10" name="TextBox 9"/>
        <cdr:cNvSpPr txBox="1"/>
      </cdr:nvSpPr>
      <cdr:spPr>
        <a:xfrm xmlns:a="http://schemas.openxmlformats.org/drawingml/2006/main">
          <a:off x="2455372" y="1238595"/>
          <a:ext cx="357448" cy="1803862"/>
        </a:xfrm>
        <a:prstGeom xmlns:a="http://schemas.openxmlformats.org/drawingml/2006/main" prst="rect">
          <a:avLst/>
        </a:prstGeom>
      </cdr:spPr>
      <cdr:txBody>
        <a:bodyPr xmlns:a="http://schemas.openxmlformats.org/drawingml/2006/main" vertOverflow="clip" vert="vert270" wrap="none" rtlCol="0"/>
        <a:lstStyle xmlns:a="http://schemas.openxmlformats.org/drawingml/2006/main"/>
        <a:p xmlns:a="http://schemas.openxmlformats.org/drawingml/2006/main">
          <a:r>
            <a:rPr lang="ru-RU" sz="1100" dirty="0"/>
            <a:t>ремонт/починка</a:t>
          </a:r>
        </a:p>
      </cdr:txBody>
    </cdr:sp>
  </cdr:relSizeAnchor>
  <cdr:relSizeAnchor xmlns:cdr="http://schemas.openxmlformats.org/drawingml/2006/chartDrawing">
    <cdr:from>
      <cdr:x>0.69405</cdr:x>
      <cdr:y>0.25409</cdr:y>
    </cdr:from>
    <cdr:to>
      <cdr:x>0.79308</cdr:x>
      <cdr:y>0.60059</cdr:y>
    </cdr:to>
    <cdr:sp macro="" textlink="">
      <cdr:nvSpPr>
        <cdr:cNvPr id="11" name="TextBox 10"/>
        <cdr:cNvSpPr txBox="1"/>
      </cdr:nvSpPr>
      <cdr:spPr>
        <a:xfrm xmlns:a="http://schemas.openxmlformats.org/drawingml/2006/main">
          <a:off x="2738006" y="1280159"/>
          <a:ext cx="390698" cy="1745672"/>
        </a:xfrm>
        <a:prstGeom xmlns:a="http://schemas.openxmlformats.org/drawingml/2006/main" prst="rect">
          <a:avLst/>
        </a:prstGeom>
      </cdr:spPr>
      <cdr:txBody>
        <a:bodyPr xmlns:a="http://schemas.openxmlformats.org/drawingml/2006/main" vertOverflow="clip" vert="vert270" wrap="none" rtlCol="0"/>
        <a:lstStyle xmlns:a="http://schemas.openxmlformats.org/drawingml/2006/main"/>
        <a:p xmlns:a="http://schemas.openxmlformats.org/drawingml/2006/main">
          <a:r>
            <a:rPr lang="ru-RU" sz="1100" dirty="0"/>
            <a:t>уход за авто</a:t>
          </a:r>
        </a:p>
      </cdr:txBody>
    </cdr:sp>
  </cdr:relSizeAnchor>
  <cdr:relSizeAnchor xmlns:cdr="http://schemas.openxmlformats.org/drawingml/2006/chartDrawing">
    <cdr:from>
      <cdr:x>0.77623</cdr:x>
      <cdr:y>0.26729</cdr:y>
    </cdr:from>
    <cdr:to>
      <cdr:x>0.84366</cdr:x>
      <cdr:y>0.59399</cdr:y>
    </cdr:to>
    <cdr:sp macro="" textlink="">
      <cdr:nvSpPr>
        <cdr:cNvPr id="12" name="TextBox 11"/>
        <cdr:cNvSpPr txBox="1"/>
      </cdr:nvSpPr>
      <cdr:spPr>
        <a:xfrm xmlns:a="http://schemas.openxmlformats.org/drawingml/2006/main">
          <a:off x="3062201" y="1346660"/>
          <a:ext cx="266007" cy="1645920"/>
        </a:xfrm>
        <a:prstGeom xmlns:a="http://schemas.openxmlformats.org/drawingml/2006/main" prst="rect">
          <a:avLst/>
        </a:prstGeom>
      </cdr:spPr>
      <cdr:txBody>
        <a:bodyPr xmlns:a="http://schemas.openxmlformats.org/drawingml/2006/main" vertOverflow="clip" vert="vert270" wrap="none" rtlCol="0"/>
        <a:lstStyle xmlns:a="http://schemas.openxmlformats.org/drawingml/2006/main"/>
        <a:p xmlns:a="http://schemas.openxmlformats.org/drawingml/2006/main">
          <a:r>
            <a:rPr lang="ru-RU" dirty="0"/>
            <a:t>финансы</a:t>
          </a:r>
          <a:endParaRPr lang="ru-RU" sz="1100" dirty="0"/>
        </a:p>
      </cdr:txBody>
    </cdr:sp>
  </cdr:relSizeAnchor>
  <cdr:relSizeAnchor xmlns:cdr="http://schemas.openxmlformats.org/drawingml/2006/chartDrawing">
    <cdr:from>
      <cdr:x>0.86894</cdr:x>
      <cdr:y>0.33494</cdr:y>
    </cdr:from>
    <cdr:to>
      <cdr:x>1</cdr:x>
      <cdr:y>0.60059</cdr:y>
    </cdr:to>
    <cdr:sp macro="" textlink="">
      <cdr:nvSpPr>
        <cdr:cNvPr id="13" name="TextBox 12"/>
        <cdr:cNvSpPr txBox="1"/>
      </cdr:nvSpPr>
      <cdr:spPr>
        <a:xfrm xmlns:a="http://schemas.openxmlformats.org/drawingml/2006/main">
          <a:off x="3427961" y="1687482"/>
          <a:ext cx="517022" cy="133834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0.77143</cdr:x>
      <cdr:y>0.49664</cdr:y>
    </cdr:from>
    <cdr:to>
      <cdr:x>1</cdr:x>
      <cdr:y>0.67814</cdr:y>
    </cdr:to>
    <cdr:sp macro="" textlink="">
      <cdr:nvSpPr>
        <cdr:cNvPr id="14" name="TextBox 13"/>
        <cdr:cNvSpPr txBox="1"/>
      </cdr:nvSpPr>
      <cdr:spPr>
        <a:xfrm xmlns:a="http://schemas.openxmlformats.org/drawingml/2006/main">
          <a:off x="3511088" y="250213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0.85418</cdr:x>
      <cdr:y>0.29864</cdr:y>
    </cdr:from>
    <cdr:to>
      <cdr:x>0.92275</cdr:x>
      <cdr:y>0.60389</cdr:y>
    </cdr:to>
    <cdr:sp macro="" textlink="">
      <cdr:nvSpPr>
        <cdr:cNvPr id="15" name="TextBox 14"/>
        <cdr:cNvSpPr txBox="1"/>
      </cdr:nvSpPr>
      <cdr:spPr>
        <a:xfrm xmlns:a="http://schemas.openxmlformats.org/drawingml/2006/main">
          <a:off x="3417137" y="1504601"/>
          <a:ext cx="274320" cy="1537855"/>
        </a:xfrm>
        <a:prstGeom xmlns:a="http://schemas.openxmlformats.org/drawingml/2006/main" prst="rect">
          <a:avLst/>
        </a:prstGeom>
      </cdr:spPr>
      <cdr:txBody>
        <a:bodyPr xmlns:a="http://schemas.openxmlformats.org/drawingml/2006/main" vertOverflow="clip" vert="vert270" wrap="square" rtlCol="0"/>
        <a:lstStyle xmlns:a="http://schemas.openxmlformats.org/drawingml/2006/main"/>
        <a:p xmlns:a="http://schemas.openxmlformats.org/drawingml/2006/main">
          <a:r>
            <a:rPr lang="ru-RU" dirty="0"/>
            <a:t>в</a:t>
          </a:r>
          <a:r>
            <a:rPr lang="ru-RU" sz="1100" dirty="0"/>
            <a:t>ынос мусора</a:t>
          </a:r>
        </a:p>
      </cdr:txBody>
    </cdr:sp>
  </cdr:relSizeAnchor>
  <cdr:relSizeAnchor xmlns:cdr="http://schemas.openxmlformats.org/drawingml/2006/chartDrawing">
    <cdr:from>
      <cdr:x>0.36587</cdr:x>
      <cdr:y>0.89593</cdr:y>
    </cdr:from>
    <cdr:to>
      <cdr:x>0.73158</cdr:x>
      <cdr:y>0.94213</cdr:y>
    </cdr:to>
    <cdr:sp macro="" textlink="">
      <cdr:nvSpPr>
        <cdr:cNvPr id="16" name="TextBox 15"/>
        <cdr:cNvSpPr txBox="1"/>
      </cdr:nvSpPr>
      <cdr:spPr>
        <a:xfrm xmlns:a="http://schemas.openxmlformats.org/drawingml/2006/main">
          <a:off x="1463646" y="4513810"/>
          <a:ext cx="1463040" cy="2327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ru-RU" sz="1100" dirty="0"/>
            <a:t>М</a:t>
          </a:r>
        </a:p>
      </cdr:txBody>
    </cdr:sp>
  </cdr:relSizeAnchor>
  <cdr:relSizeAnchor xmlns:cdr="http://schemas.openxmlformats.org/drawingml/2006/chartDrawing">
    <cdr:from>
      <cdr:x>0.57366</cdr:x>
      <cdr:y>0.89923</cdr:y>
    </cdr:from>
    <cdr:to>
      <cdr:x>0.80223</cdr:x>
      <cdr:y>1</cdr:y>
    </cdr:to>
    <cdr:sp macro="" textlink="">
      <cdr:nvSpPr>
        <cdr:cNvPr id="17" name="TextBox 16"/>
        <cdr:cNvSpPr txBox="1"/>
      </cdr:nvSpPr>
      <cdr:spPr>
        <a:xfrm xmlns:a="http://schemas.openxmlformats.org/drawingml/2006/main">
          <a:off x="2294918" y="4530434"/>
          <a:ext cx="914400" cy="50768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100" dirty="0"/>
            <a:t>Ж</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E04E1D61-F8D8-47A6-97E0-73A4D828B8B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13E011BA-8861-4B66-890C-422606ABCD6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5B9C56-0C54-406E-BF49-0779F4C94696}" type="datetimeFigureOut">
              <a:rPr lang="de-DE" smtClean="0"/>
              <a:t>14.10.2020</a:t>
            </a:fld>
            <a:endParaRPr lang="de-DE"/>
          </a:p>
        </p:txBody>
      </p:sp>
      <p:sp>
        <p:nvSpPr>
          <p:cNvPr id="4" name="Fußzeilenplatzhalter 3">
            <a:extLst>
              <a:ext uri="{FF2B5EF4-FFF2-40B4-BE49-F238E27FC236}">
                <a16:creationId xmlns:a16="http://schemas.microsoft.com/office/drawing/2014/main" id="{26F5CA56-3188-4261-9F9D-961AA59D469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434DE96E-18DE-4732-BEE1-F59E46C459A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3EDFD88-8418-4824-8447-F1F0D7D9191F}" type="slidenum">
              <a:rPr lang="de-DE" smtClean="0"/>
              <a:t>‹Nr.›</a:t>
            </a:fld>
            <a:endParaRPr lang="de-DE"/>
          </a:p>
        </p:txBody>
      </p:sp>
    </p:spTree>
    <p:extLst>
      <p:ext uri="{BB962C8B-B14F-4D97-AF65-F5344CB8AC3E}">
        <p14:creationId xmlns:p14="http://schemas.microsoft.com/office/powerpoint/2010/main" val="10826251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6940C0-147D-4871-A877-CE748C7B9C0B}" type="datetimeFigureOut">
              <a:rPr lang="de-DE" smtClean="0"/>
              <a:t>14.10.2020</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F2EA2F-0126-4EFF-9667-4EA3202FB6FF}" type="slidenum">
              <a:rPr lang="de-DE" smtClean="0"/>
              <a:t>‹Nr.›</a:t>
            </a:fld>
            <a:endParaRPr lang="de-DE"/>
          </a:p>
        </p:txBody>
      </p:sp>
    </p:spTree>
    <p:extLst>
      <p:ext uri="{BB962C8B-B14F-4D97-AF65-F5344CB8AC3E}">
        <p14:creationId xmlns:p14="http://schemas.microsoft.com/office/powerpoint/2010/main" val="4058929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lternativer Titel">
    <p:bg>
      <p:bgPr>
        <a:solidFill>
          <a:schemeClr val="bg1"/>
        </a:solidFill>
        <a:effectLst/>
      </p:bgPr>
    </p:bg>
    <p:spTree>
      <p:nvGrpSpPr>
        <p:cNvPr id="1" name=""/>
        <p:cNvGrpSpPr/>
        <p:nvPr/>
      </p:nvGrpSpPr>
      <p:grpSpPr>
        <a:xfrm>
          <a:off x="0" y="0"/>
          <a:ext cx="0" cy="0"/>
          <a:chOff x="0" y="0"/>
          <a:chExt cx="0" cy="0"/>
        </a:xfrm>
      </p:grpSpPr>
      <p:pic>
        <p:nvPicPr>
          <p:cNvPr id="6" name="Picture 7"/>
          <p:cNvPicPr>
            <a:picLocks noChangeAspect="1" noChangeArrowheads="1"/>
          </p:cNvPicPr>
          <p:nvPr/>
        </p:nvPicPr>
        <p:blipFill>
          <a:blip r:embed="rId2"/>
          <a:srcRect/>
          <a:stretch>
            <a:fillRect/>
          </a:stretch>
        </p:blipFill>
        <p:spPr bwMode="auto">
          <a:xfrm>
            <a:off x="6706319" y="-3090"/>
            <a:ext cx="2437584" cy="6860207"/>
          </a:xfrm>
          <a:prstGeom prst="rect">
            <a:avLst/>
          </a:prstGeom>
          <a:noFill/>
          <a:ln w="9525">
            <a:noFill/>
            <a:miter lim="800000"/>
            <a:headEnd/>
            <a:tailEnd/>
          </a:ln>
          <a:effectLst/>
        </p:spPr>
      </p:pic>
      <p:sp>
        <p:nvSpPr>
          <p:cNvPr id="2" name="Textfeld 1">
            <a:extLst>
              <a:ext uri="{FF2B5EF4-FFF2-40B4-BE49-F238E27FC236}">
                <a16:creationId xmlns:a16="http://schemas.microsoft.com/office/drawing/2014/main" id="{CF74E642-F33D-4D5E-9518-A70510929C13}"/>
              </a:ext>
            </a:extLst>
          </p:cNvPr>
          <p:cNvSpPr txBox="1"/>
          <p:nvPr userDrawn="1"/>
        </p:nvSpPr>
        <p:spPr>
          <a:xfrm>
            <a:off x="6704580" y="6219030"/>
            <a:ext cx="2437585" cy="369331"/>
          </a:xfrm>
          <a:prstGeom prst="rect">
            <a:avLst/>
          </a:prstGeom>
          <a:solidFill>
            <a:schemeClr val="bg1">
              <a:alpha val="50000"/>
            </a:schemeClr>
          </a:solidFill>
          <a:ln>
            <a:noFill/>
          </a:ln>
        </p:spPr>
        <p:txBody>
          <a:bodyPr wrap="square" rtlCol="0">
            <a:spAutoFit/>
          </a:bodyPr>
          <a:lstStyle/>
          <a:p>
            <a:pPr algn="ctr"/>
            <a:r>
              <a:rPr lang="de-DE" dirty="0">
                <a:solidFill>
                  <a:srgbClr val="003D8F"/>
                </a:solidFill>
                <a:latin typeface="Calibri" panose="020F0502020204030204" pitchFamily="34" charset="0"/>
                <a:cs typeface="Calibri" panose="020F0502020204030204" pitchFamily="34" charset="0"/>
              </a:rPr>
              <a:t>www.hs-ludwigsburg.de</a:t>
            </a:r>
          </a:p>
        </p:txBody>
      </p:sp>
      <p:sp>
        <p:nvSpPr>
          <p:cNvPr id="7" name="Rectangle 7">
            <a:extLst>
              <a:ext uri="{FF2B5EF4-FFF2-40B4-BE49-F238E27FC236}">
                <a16:creationId xmlns:a16="http://schemas.microsoft.com/office/drawing/2014/main" id="{0A864445-EACE-4309-9AFF-71239466EA2F}"/>
              </a:ext>
            </a:extLst>
          </p:cNvPr>
          <p:cNvSpPr txBox="1">
            <a:spLocks noChangeArrowheads="1"/>
          </p:cNvSpPr>
          <p:nvPr userDrawn="1"/>
        </p:nvSpPr>
        <p:spPr bwMode="auto">
          <a:xfrm>
            <a:off x="636588" y="1898983"/>
            <a:ext cx="6067992" cy="4124206"/>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p>
            <a:pPr eaLnBrk="0" fontAlgn="base" hangingPunct="0">
              <a:spcBef>
                <a:spcPct val="0"/>
              </a:spcBef>
              <a:spcAft>
                <a:spcPct val="0"/>
              </a:spcAft>
              <a:defRPr/>
            </a:pPr>
            <a:r>
              <a:rPr lang="de-DE" sz="4000" b="1" kern="0" dirty="0">
                <a:solidFill>
                  <a:srgbClr val="003D8F"/>
                </a:solidFill>
                <a:latin typeface="Calibri" pitchFamily="34" charset="0"/>
                <a:ea typeface="+mj-ea"/>
                <a:cs typeface="Calibri" pitchFamily="34" charset="0"/>
              </a:rPr>
              <a:t>Herzlich Willkommen!</a:t>
            </a:r>
          </a:p>
          <a:p>
            <a:pPr eaLnBrk="0" fontAlgn="base" hangingPunct="0">
              <a:spcBef>
                <a:spcPct val="0"/>
              </a:spcBef>
              <a:spcAft>
                <a:spcPct val="0"/>
              </a:spcAft>
              <a:defRPr/>
            </a:pPr>
            <a:endParaRPr lang="de-DE" sz="2800" b="1" kern="0" dirty="0">
              <a:solidFill>
                <a:srgbClr val="003D8F"/>
              </a:solidFill>
              <a:latin typeface="Calibri" pitchFamily="34" charset="0"/>
              <a:ea typeface="+mj-ea"/>
              <a:cs typeface="Calibri" pitchFamily="34" charset="0"/>
            </a:endParaRPr>
          </a:p>
          <a:p>
            <a:pPr eaLnBrk="0" fontAlgn="base" hangingPunct="0">
              <a:spcBef>
                <a:spcPct val="0"/>
              </a:spcBef>
              <a:spcAft>
                <a:spcPct val="0"/>
              </a:spcAft>
              <a:defRPr/>
            </a:pPr>
            <a:r>
              <a:rPr lang="de-DE" sz="2800" b="1" kern="0" dirty="0">
                <a:solidFill>
                  <a:srgbClr val="003D8F"/>
                </a:solidFill>
                <a:latin typeface="Calibri" pitchFamily="34" charset="0"/>
                <a:ea typeface="+mj-ea"/>
                <a:cs typeface="Calibri" pitchFamily="34" charset="0"/>
              </a:rPr>
              <a:t>Vorsitzender</a:t>
            </a:r>
          </a:p>
          <a:p>
            <a:pPr eaLnBrk="0" fontAlgn="base" hangingPunct="0">
              <a:spcBef>
                <a:spcPct val="0"/>
              </a:spcBef>
              <a:spcAft>
                <a:spcPct val="0"/>
              </a:spcAft>
              <a:defRPr/>
            </a:pPr>
            <a:r>
              <a:rPr lang="de-DE" sz="2800" b="1" kern="0" dirty="0">
                <a:solidFill>
                  <a:srgbClr val="003D8F"/>
                </a:solidFill>
                <a:latin typeface="Calibri" pitchFamily="34" charset="0"/>
                <a:ea typeface="+mj-ea"/>
                <a:cs typeface="Calibri" pitchFamily="34" charset="0"/>
              </a:rPr>
              <a:t>Prof. Dr. Dumbledore </a:t>
            </a:r>
          </a:p>
          <a:p>
            <a:pPr eaLnBrk="0" fontAlgn="base" hangingPunct="0">
              <a:spcBef>
                <a:spcPct val="0"/>
              </a:spcBef>
              <a:spcAft>
                <a:spcPct val="0"/>
              </a:spcAft>
              <a:defRPr/>
            </a:pPr>
            <a:endParaRPr lang="de-DE" sz="2800" b="1" kern="0" dirty="0">
              <a:solidFill>
                <a:srgbClr val="003D8F"/>
              </a:solidFill>
              <a:latin typeface="Calibri" pitchFamily="34" charset="0"/>
              <a:ea typeface="+mj-ea"/>
              <a:cs typeface="Calibri" pitchFamily="34" charset="0"/>
            </a:endParaRPr>
          </a:p>
          <a:p>
            <a:pPr eaLnBrk="0" fontAlgn="base" hangingPunct="0">
              <a:spcBef>
                <a:spcPct val="0"/>
              </a:spcBef>
              <a:spcAft>
                <a:spcPct val="0"/>
              </a:spcAft>
              <a:defRPr/>
            </a:pPr>
            <a:r>
              <a:rPr lang="de-DE" b="1" kern="0" dirty="0">
                <a:solidFill>
                  <a:srgbClr val="003D8F"/>
                </a:solidFill>
                <a:latin typeface="Calibri" pitchFamily="34" charset="0"/>
                <a:ea typeface="+mj-ea"/>
                <a:cs typeface="Calibri" pitchFamily="34" charset="0"/>
              </a:rPr>
              <a:t>Ministerium f. Z.</a:t>
            </a:r>
            <a:br>
              <a:rPr lang="de-DE" b="1" kern="0" dirty="0">
                <a:solidFill>
                  <a:srgbClr val="003D8F"/>
                </a:solidFill>
                <a:latin typeface="Calibri" pitchFamily="34" charset="0"/>
                <a:ea typeface="+mj-ea"/>
                <a:cs typeface="Calibri" pitchFamily="34" charset="0"/>
              </a:rPr>
            </a:br>
            <a:r>
              <a:rPr lang="de-DE" b="1" kern="0" dirty="0">
                <a:solidFill>
                  <a:srgbClr val="003D8F"/>
                </a:solidFill>
                <a:latin typeface="Calibri" pitchFamily="34" charset="0"/>
                <a:ea typeface="+mj-ea"/>
                <a:cs typeface="Calibri" pitchFamily="34" charset="0"/>
              </a:rPr>
              <a:t>Baden-Württemberg</a:t>
            </a:r>
          </a:p>
          <a:p>
            <a:pPr eaLnBrk="0" fontAlgn="base" hangingPunct="0">
              <a:spcBef>
                <a:spcPct val="0"/>
              </a:spcBef>
              <a:spcAft>
                <a:spcPct val="0"/>
              </a:spcAft>
              <a:defRPr/>
            </a:pPr>
            <a:endParaRPr lang="de-DE" sz="2000" b="1" kern="0" dirty="0">
              <a:solidFill>
                <a:srgbClr val="003D8F"/>
              </a:solidFill>
              <a:latin typeface="Calibri" pitchFamily="34" charset="0"/>
              <a:ea typeface="+mj-ea"/>
              <a:cs typeface="Calibri" pitchFamily="34" charset="0"/>
            </a:endParaRPr>
          </a:p>
          <a:p>
            <a:pPr eaLnBrk="0" fontAlgn="base" hangingPunct="0">
              <a:spcBef>
                <a:spcPct val="0"/>
              </a:spcBef>
              <a:spcAft>
                <a:spcPct val="0"/>
              </a:spcAft>
              <a:defRPr/>
            </a:pPr>
            <a:endParaRPr lang="de-DE" sz="2000" b="1" kern="0" dirty="0">
              <a:solidFill>
                <a:srgbClr val="003D8F"/>
              </a:solidFill>
              <a:latin typeface="Calibri" pitchFamily="34" charset="0"/>
              <a:ea typeface="+mj-ea"/>
              <a:cs typeface="Calibri" pitchFamily="34" charset="0"/>
            </a:endParaRPr>
          </a:p>
          <a:p>
            <a:pPr eaLnBrk="0" fontAlgn="base" hangingPunct="0">
              <a:spcBef>
                <a:spcPct val="0"/>
              </a:spcBef>
              <a:spcAft>
                <a:spcPct val="0"/>
              </a:spcAft>
              <a:defRPr/>
            </a:pPr>
            <a:endParaRPr lang="de-DE" sz="2000" b="1" kern="0" dirty="0">
              <a:solidFill>
                <a:srgbClr val="003D8F"/>
              </a:solidFill>
              <a:latin typeface="Calibri" pitchFamily="34" charset="0"/>
              <a:ea typeface="+mj-ea"/>
              <a:cs typeface="Calibri" pitchFamily="34" charset="0"/>
            </a:endParaRPr>
          </a:p>
          <a:p>
            <a:pPr eaLnBrk="0" fontAlgn="base" hangingPunct="0">
              <a:spcBef>
                <a:spcPct val="0"/>
              </a:spcBef>
              <a:spcAft>
                <a:spcPct val="0"/>
              </a:spcAft>
              <a:defRPr/>
            </a:pPr>
            <a:r>
              <a:rPr lang="de-DE" sz="2000" b="1" kern="0" dirty="0">
                <a:solidFill>
                  <a:srgbClr val="003D8F"/>
                </a:solidFill>
                <a:latin typeface="Calibri" pitchFamily="34" charset="0"/>
                <a:ea typeface="+mj-ea"/>
                <a:cs typeface="Calibri" pitchFamily="34" charset="0"/>
              </a:rPr>
              <a:t>28. Oktober 2019</a:t>
            </a:r>
          </a:p>
        </p:txBody>
      </p:sp>
    </p:spTree>
    <p:extLst>
      <p:ext uri="{BB962C8B-B14F-4D97-AF65-F5344CB8AC3E}">
        <p14:creationId xmlns:p14="http://schemas.microsoft.com/office/powerpoint/2010/main" val="1531337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Alternativer Titel">
    <p:bg>
      <p:bgPr>
        <a:solidFill>
          <a:schemeClr val="bg1"/>
        </a:solidFill>
        <a:effectLst/>
      </p:bgPr>
    </p:bg>
    <p:spTree>
      <p:nvGrpSpPr>
        <p:cNvPr id="1" name=""/>
        <p:cNvGrpSpPr/>
        <p:nvPr/>
      </p:nvGrpSpPr>
      <p:grpSpPr>
        <a:xfrm>
          <a:off x="0" y="0"/>
          <a:ext cx="0" cy="0"/>
          <a:chOff x="0" y="0"/>
          <a:chExt cx="0" cy="0"/>
        </a:xfrm>
      </p:grpSpPr>
      <p:pic>
        <p:nvPicPr>
          <p:cNvPr id="6" name="Picture 7"/>
          <p:cNvPicPr>
            <a:picLocks noChangeAspect="1" noChangeArrowheads="1"/>
          </p:cNvPicPr>
          <p:nvPr/>
        </p:nvPicPr>
        <p:blipFill>
          <a:blip r:embed="rId2"/>
          <a:srcRect/>
          <a:stretch>
            <a:fillRect/>
          </a:stretch>
        </p:blipFill>
        <p:spPr bwMode="auto">
          <a:xfrm>
            <a:off x="6706319" y="-3090"/>
            <a:ext cx="2437584" cy="6860207"/>
          </a:xfrm>
          <a:prstGeom prst="rect">
            <a:avLst/>
          </a:prstGeom>
          <a:noFill/>
          <a:ln w="9525">
            <a:noFill/>
            <a:miter lim="800000"/>
            <a:headEnd/>
            <a:tailEnd/>
          </a:ln>
          <a:effectLst/>
        </p:spPr>
      </p:pic>
      <p:sp>
        <p:nvSpPr>
          <p:cNvPr id="10" name="Titel 9"/>
          <p:cNvSpPr>
            <a:spLocks noGrp="1"/>
          </p:cNvSpPr>
          <p:nvPr>
            <p:ph type="title" hasCustomPrompt="1"/>
          </p:nvPr>
        </p:nvSpPr>
        <p:spPr>
          <a:xfrm>
            <a:off x="1043608" y="1627200"/>
            <a:ext cx="5660972" cy="3139200"/>
          </a:xfrm>
        </p:spPr>
        <p:txBody>
          <a:bodyPr>
            <a:noAutofit/>
          </a:bodyPr>
          <a:lstStyle>
            <a:lvl1pPr>
              <a:defRPr sz="4400" b="1">
                <a:solidFill>
                  <a:srgbClr val="003D8F"/>
                </a:solidFill>
              </a:defRPr>
            </a:lvl1pPr>
          </a:lstStyle>
          <a:p>
            <a:r>
              <a:rPr lang="de-DE" dirty="0"/>
              <a:t>Titelmasterformat durch Klicken bearbeiten</a:t>
            </a:r>
          </a:p>
        </p:txBody>
      </p:sp>
      <p:sp>
        <p:nvSpPr>
          <p:cNvPr id="2" name="Textfeld 1">
            <a:extLst>
              <a:ext uri="{FF2B5EF4-FFF2-40B4-BE49-F238E27FC236}">
                <a16:creationId xmlns:a16="http://schemas.microsoft.com/office/drawing/2014/main" id="{CF74E642-F33D-4D5E-9518-A70510929C13}"/>
              </a:ext>
            </a:extLst>
          </p:cNvPr>
          <p:cNvSpPr txBox="1"/>
          <p:nvPr userDrawn="1"/>
        </p:nvSpPr>
        <p:spPr>
          <a:xfrm>
            <a:off x="6704580" y="6219030"/>
            <a:ext cx="2437585" cy="369331"/>
          </a:xfrm>
          <a:prstGeom prst="rect">
            <a:avLst/>
          </a:prstGeom>
          <a:solidFill>
            <a:schemeClr val="bg1">
              <a:alpha val="50000"/>
            </a:schemeClr>
          </a:solidFill>
          <a:ln>
            <a:noFill/>
          </a:ln>
        </p:spPr>
        <p:txBody>
          <a:bodyPr wrap="square" rtlCol="0">
            <a:spAutoFit/>
          </a:bodyPr>
          <a:lstStyle/>
          <a:p>
            <a:pPr algn="ctr"/>
            <a:r>
              <a:rPr lang="de-DE" dirty="0">
                <a:solidFill>
                  <a:srgbClr val="003D8F"/>
                </a:solidFill>
                <a:latin typeface="Calibri" panose="020F0502020204030204" pitchFamily="34" charset="0"/>
                <a:cs typeface="Calibri" panose="020F0502020204030204" pitchFamily="34" charset="0"/>
              </a:rPr>
              <a:t>www.hs-ludwigsburg.de</a:t>
            </a:r>
          </a:p>
        </p:txBody>
      </p:sp>
    </p:spTree>
    <p:extLst>
      <p:ext uri="{BB962C8B-B14F-4D97-AF65-F5344CB8AC3E}">
        <p14:creationId xmlns:p14="http://schemas.microsoft.com/office/powerpoint/2010/main" val="867943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el und Inhalt">
    <p:bg>
      <p:bgRef idx="1001">
        <a:schemeClr val="bg1"/>
      </p:bgRef>
    </p:bg>
    <p:spTree>
      <p:nvGrpSpPr>
        <p:cNvPr id="1" name=""/>
        <p:cNvGrpSpPr/>
        <p:nvPr/>
      </p:nvGrpSpPr>
      <p:grpSpPr>
        <a:xfrm>
          <a:off x="0" y="0"/>
          <a:ext cx="0" cy="0"/>
          <a:chOff x="0" y="0"/>
          <a:chExt cx="0" cy="0"/>
        </a:xfrm>
      </p:grpSpPr>
      <p:sp>
        <p:nvSpPr>
          <p:cNvPr id="10" name="Textplatzhalter 9"/>
          <p:cNvSpPr>
            <a:spLocks noGrp="1"/>
          </p:cNvSpPr>
          <p:nvPr>
            <p:ph type="body" sz="quarter" idx="13"/>
          </p:nvPr>
        </p:nvSpPr>
        <p:spPr>
          <a:xfrm>
            <a:off x="649480" y="1200150"/>
            <a:ext cx="8094470" cy="5238750"/>
          </a:xfrm>
          <a:prstGeom prst="rect">
            <a:avLst/>
          </a:prstGeom>
        </p:spPr>
        <p:txBody>
          <a:bodyPr/>
          <a:lstStyle>
            <a:lvl1pPr>
              <a:defRPr>
                <a:latin typeface="Calibri" panose="020F0502020204030204" pitchFamily="34" charset="0"/>
                <a:cs typeface="Calibri" panose="020F0502020204030204" pitchFamily="34" charset="0"/>
              </a:defRPr>
            </a:lvl1pPr>
            <a:lvl2pPr>
              <a:buClr>
                <a:srgbClr val="003D8F"/>
              </a:buClr>
              <a:defRPr>
                <a:latin typeface="Calibri" panose="020F0502020204030204" pitchFamily="34" charset="0"/>
                <a:cs typeface="Calibri" panose="020F0502020204030204" pitchFamily="34" charset="0"/>
              </a:defRPr>
            </a:lvl2pPr>
            <a:lvl3pPr>
              <a:buClr>
                <a:srgbClr val="003D8F"/>
              </a:buClr>
              <a:defRPr>
                <a:latin typeface="Calibri" panose="020F0502020204030204" pitchFamily="34" charset="0"/>
                <a:cs typeface="Calibri" panose="020F0502020204030204" pitchFamily="34" charset="0"/>
              </a:defRPr>
            </a:lvl3pPr>
            <a:lvl4pPr>
              <a:buClr>
                <a:srgbClr val="003D8F"/>
              </a:buClr>
              <a:defRPr>
                <a:latin typeface="Calibri" panose="020F0502020204030204" pitchFamily="34" charset="0"/>
                <a:cs typeface="Calibri" panose="020F0502020204030204" pitchFamily="34" charset="0"/>
              </a:defRPr>
            </a:lvl4pPr>
            <a:lvl5pPr>
              <a:buClr>
                <a:srgbClr val="003D8F"/>
              </a:buClr>
              <a:defRPr>
                <a:latin typeface="Calibri" panose="020F0502020204030204" pitchFamily="34" charset="0"/>
                <a:cs typeface="Calibri" panose="020F0502020204030204" pitchFamily="34" charset="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Titel 1"/>
          <p:cNvSpPr>
            <a:spLocks noGrp="1"/>
          </p:cNvSpPr>
          <p:nvPr>
            <p:ph type="title" hasCustomPrompt="1"/>
          </p:nvPr>
        </p:nvSpPr>
        <p:spPr>
          <a:xfrm>
            <a:off x="2159065" y="223462"/>
            <a:ext cx="4907325" cy="738664"/>
          </a:xfrm>
        </p:spPr>
        <p:txBody>
          <a:bodyPr anchor="ctr" anchorCtr="0">
            <a:spAutoFit/>
          </a:bodyPr>
          <a:lstStyle>
            <a:lvl1pPr algn="ctr">
              <a:defRPr>
                <a:solidFill>
                  <a:srgbClr val="003D8F"/>
                </a:solidFill>
                <a:latin typeface="Calibri" panose="020F0502020204030204" pitchFamily="34" charset="0"/>
                <a:cs typeface="Calibri" panose="020F0502020204030204" pitchFamily="34" charset="0"/>
              </a:defRPr>
            </a:lvl1pPr>
          </a:lstStyle>
          <a:p>
            <a:r>
              <a:rPr lang="de-DE" dirty="0"/>
              <a:t>Titelmasterformat durch Klicken bearbeiten</a:t>
            </a:r>
          </a:p>
        </p:txBody>
      </p:sp>
      <p:sp>
        <p:nvSpPr>
          <p:cNvPr id="15" name="Rectangle 6">
            <a:extLst>
              <a:ext uri="{FF2B5EF4-FFF2-40B4-BE49-F238E27FC236}">
                <a16:creationId xmlns:a16="http://schemas.microsoft.com/office/drawing/2014/main" id="{AB637E92-7BFC-4E02-9593-4CF9920992AD}"/>
              </a:ext>
            </a:extLst>
          </p:cNvPr>
          <p:cNvSpPr>
            <a:spLocks noGrp="1" noChangeArrowheads="1"/>
          </p:cNvSpPr>
          <p:nvPr>
            <p:ph type="sldNum" sz="quarter" idx="4"/>
          </p:nvPr>
        </p:nvSpPr>
        <p:spPr bwMode="auto">
          <a:xfrm>
            <a:off x="8082039" y="6582980"/>
            <a:ext cx="661913" cy="138499"/>
          </a:xfrm>
          <a:prstGeom prst="rect">
            <a:avLst/>
          </a:prstGeom>
          <a:noFill/>
          <a:ln w="9525">
            <a:noFill/>
            <a:miter lim="800000"/>
            <a:headEnd/>
            <a:tailEnd/>
          </a:ln>
          <a:effectLst/>
        </p:spPr>
        <p:txBody>
          <a:bodyPr vert="horz" wrap="square" lIns="91440" tIns="0" rIns="0" bIns="0" numCol="1" anchor="t" anchorCtr="0" compatLnSpc="1">
            <a:prstTxWarp prst="textNoShape">
              <a:avLst/>
            </a:prstTxWarp>
            <a:spAutoFit/>
          </a:bodyPr>
          <a:lstStyle>
            <a:lvl1pPr marL="0" marR="0" indent="0" algn="r" defTabSz="914400" rtl="0" eaLnBrk="1" fontAlgn="auto" latinLnBrk="0" hangingPunct="1">
              <a:lnSpc>
                <a:spcPct val="100000"/>
              </a:lnSpc>
              <a:spcBef>
                <a:spcPts val="0"/>
              </a:spcBef>
              <a:spcAft>
                <a:spcPts val="0"/>
              </a:spcAft>
              <a:buClrTx/>
              <a:buSzTx/>
              <a:buFontTx/>
              <a:buNone/>
              <a:tabLst/>
              <a:defRPr sz="900">
                <a:solidFill>
                  <a:srgbClr val="898989"/>
                </a:solidFill>
                <a:latin typeface="Arial" charset="0"/>
              </a:defRPr>
            </a:lvl1pPr>
          </a:lstStyle>
          <a:p>
            <a:r>
              <a:rPr lang="de-DE" dirty="0">
                <a:latin typeface="Calibri" panose="020F0502020204030204" pitchFamily="34" charset="0"/>
                <a:cs typeface="Calibri" panose="020F0502020204030204" pitchFamily="34" charset="0"/>
              </a:rPr>
              <a:t>Folie </a:t>
            </a:r>
            <a:fld id="{03B5B9DE-B9E4-4BBF-BC32-5B0CE085DA27}" type="slidenum">
              <a:rPr lang="de-DE" smtClean="0">
                <a:latin typeface="Calibri" panose="020F0502020204030204" pitchFamily="34" charset="0"/>
                <a:cs typeface="Calibri" panose="020F0502020204030204" pitchFamily="34" charset="0"/>
              </a:rPr>
              <a:pPr/>
              <a:t>‹Nr.›</a:t>
            </a:fld>
            <a:endParaRPr lang="de-DE" dirty="0">
              <a:latin typeface="Calibri" panose="020F0502020204030204" pitchFamily="34" charset="0"/>
              <a:cs typeface="Calibri" panose="020F0502020204030204" pitchFamily="34" charset="0"/>
            </a:endParaRPr>
          </a:p>
        </p:txBody>
      </p:sp>
      <p:pic>
        <p:nvPicPr>
          <p:cNvPr id="16" name="Grafik 15">
            <a:extLst>
              <a:ext uri="{FF2B5EF4-FFF2-40B4-BE49-F238E27FC236}">
                <a16:creationId xmlns:a16="http://schemas.microsoft.com/office/drawing/2014/main" id="{CA4298A0-F99B-4F4D-97EE-B50CD263BC1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861" y="5845940"/>
            <a:ext cx="667579" cy="667579"/>
          </a:xfrm>
          <a:prstGeom prst="rect">
            <a:avLst/>
          </a:prstGeom>
        </p:spPr>
      </p:pic>
      <p:sp>
        <p:nvSpPr>
          <p:cNvPr id="17" name="Rectangle 4">
            <a:extLst>
              <a:ext uri="{FF2B5EF4-FFF2-40B4-BE49-F238E27FC236}">
                <a16:creationId xmlns:a16="http://schemas.microsoft.com/office/drawing/2014/main" id="{0A29D60C-6811-452F-A7AD-074E29341941}"/>
              </a:ext>
            </a:extLst>
          </p:cNvPr>
          <p:cNvSpPr>
            <a:spLocks noGrp="1" noChangeArrowheads="1"/>
          </p:cNvSpPr>
          <p:nvPr>
            <p:ph type="dt" sz="half" idx="2"/>
          </p:nvPr>
        </p:nvSpPr>
        <p:spPr bwMode="auto">
          <a:xfrm>
            <a:off x="327057" y="6584954"/>
            <a:ext cx="1069975" cy="1384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defRPr lang="de-DE" sz="900" kern="1200" smtClean="0">
                <a:solidFill>
                  <a:srgbClr val="898989"/>
                </a:solidFill>
                <a:latin typeface="Calibri" panose="020F0502020204030204" pitchFamily="34" charset="0"/>
                <a:ea typeface="+mn-ea"/>
                <a:cs typeface="Calibri" panose="020F0502020204030204" pitchFamily="34" charset="0"/>
              </a:defRPr>
            </a:lvl1pPr>
          </a:lstStyle>
          <a:p>
            <a:fld id="{EBA46348-6F89-4207-929F-6B3DA2941866}" type="datetime1">
              <a:rPr lang="de-DE" smtClean="0"/>
              <a:t>14.10.2020</a:t>
            </a:fld>
            <a:endParaRPr lang="de-DE" dirty="0"/>
          </a:p>
        </p:txBody>
      </p:sp>
      <p:pic>
        <p:nvPicPr>
          <p:cNvPr id="8" name="Grafik 7">
            <a:extLst>
              <a:ext uri="{FF2B5EF4-FFF2-40B4-BE49-F238E27FC236}">
                <a16:creationId xmlns:a16="http://schemas.microsoft.com/office/drawing/2014/main" id="{E2BE99D4-F536-4178-AD4D-0CD6B026DCBF}"/>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251964" y="222255"/>
            <a:ext cx="1620006" cy="931081"/>
          </a:xfrm>
          <a:prstGeom prst="rect">
            <a:avLst/>
          </a:prstGeom>
        </p:spPr>
      </p:pic>
    </p:spTree>
    <p:extLst>
      <p:ext uri="{BB962C8B-B14F-4D97-AF65-F5344CB8AC3E}">
        <p14:creationId xmlns:p14="http://schemas.microsoft.com/office/powerpoint/2010/main" val="1953001489"/>
      </p:ext>
    </p:extLst>
  </p:cSld>
  <p:clrMapOvr>
    <a:overrideClrMapping bg1="lt1" tx1="dk1" bg2="lt2" tx2="dk2" accent1="accent1" accent2="accent2" accent3="accent3" accent4="accent4" accent5="accent5" accent6="accent6" hlink="hlink" folHlink="folHlink"/>
  </p:clrMapOvr>
  <p:hf hdr="0"/>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8320A6-EA0E-432D-8A1D-E963B07FC4A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A7FE9E6-EA1E-483C-847B-7DF0EDABBE18}"/>
              </a:ext>
            </a:extLst>
          </p:cNvPr>
          <p:cNvSpPr>
            <a:spLocks noGrp="1"/>
          </p:cNvSpPr>
          <p:nvPr>
            <p:ph sz="half" idx="1"/>
          </p:nvPr>
        </p:nvSpPr>
        <p:spPr>
          <a:xfrm>
            <a:off x="628650" y="1825625"/>
            <a:ext cx="3886200" cy="4351338"/>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a:extLst>
              <a:ext uri="{FF2B5EF4-FFF2-40B4-BE49-F238E27FC236}">
                <a16:creationId xmlns:a16="http://schemas.microsoft.com/office/drawing/2014/main" id="{3DAFAD27-34CA-44CC-AEEC-602BBC629D95}"/>
              </a:ext>
            </a:extLst>
          </p:cNvPr>
          <p:cNvSpPr>
            <a:spLocks noGrp="1"/>
          </p:cNvSpPr>
          <p:nvPr>
            <p:ph sz="half" idx="2"/>
          </p:nvPr>
        </p:nvSpPr>
        <p:spPr>
          <a:xfrm>
            <a:off x="4629150" y="1825625"/>
            <a:ext cx="3886200" cy="4351338"/>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4">
            <a:extLst>
              <a:ext uri="{FF2B5EF4-FFF2-40B4-BE49-F238E27FC236}">
                <a16:creationId xmlns:a16="http://schemas.microsoft.com/office/drawing/2014/main" id="{40CF2397-1A39-4CB6-AD83-3969BA8BC5CE}"/>
              </a:ext>
            </a:extLst>
          </p:cNvPr>
          <p:cNvSpPr>
            <a:spLocks noGrp="1"/>
          </p:cNvSpPr>
          <p:nvPr>
            <p:ph type="dt" sz="half" idx="10"/>
          </p:nvPr>
        </p:nvSpPr>
        <p:spPr/>
        <p:txBody>
          <a:bodyPr/>
          <a:lstStyle/>
          <a:p>
            <a:fld id="{B58843D5-6E95-4AAF-9FB5-E3F525D9AE0D}" type="datetimeFigureOut">
              <a:rPr lang="de-DE" smtClean="0"/>
              <a:t>14.10.2020</a:t>
            </a:fld>
            <a:endParaRPr lang="de-DE"/>
          </a:p>
        </p:txBody>
      </p:sp>
      <p:sp>
        <p:nvSpPr>
          <p:cNvPr id="6" name="Fußzeilenplatzhalter 5">
            <a:extLst>
              <a:ext uri="{FF2B5EF4-FFF2-40B4-BE49-F238E27FC236}">
                <a16:creationId xmlns:a16="http://schemas.microsoft.com/office/drawing/2014/main" id="{CAF89447-A474-4538-8574-958F5DEA54C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9DB5B1A-AED0-415D-9497-77136534AAFF}"/>
              </a:ext>
            </a:extLst>
          </p:cNvPr>
          <p:cNvSpPr>
            <a:spLocks noGrp="1"/>
          </p:cNvSpPr>
          <p:nvPr>
            <p:ph type="sldNum" sz="quarter" idx="12"/>
          </p:nvPr>
        </p:nvSpPr>
        <p:spPr/>
        <p:txBody>
          <a:bodyPr/>
          <a:lstStyle/>
          <a:p>
            <a:fld id="{E66F0293-466D-47CA-986D-39F548AF6FBC}" type="slidenum">
              <a:rPr lang="de-DE" smtClean="0"/>
              <a:t>‹Nr.›</a:t>
            </a:fld>
            <a:endParaRPr lang="de-DE"/>
          </a:p>
        </p:txBody>
      </p:sp>
    </p:spTree>
    <p:extLst>
      <p:ext uri="{BB962C8B-B14F-4D97-AF65-F5344CB8AC3E}">
        <p14:creationId xmlns:p14="http://schemas.microsoft.com/office/powerpoint/2010/main" val="34567242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65E3F477-7079-44FA-9BF5-3FDADA7CF65E}"/>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251964" y="222255"/>
            <a:ext cx="1620006" cy="931081"/>
          </a:xfrm>
          <a:prstGeom prst="rect">
            <a:avLst/>
          </a:prstGeom>
        </p:spPr>
      </p:pic>
      <p:sp>
        <p:nvSpPr>
          <p:cNvPr id="2050" name="Rectangle 2"/>
          <p:cNvSpPr>
            <a:spLocks noGrp="1" noChangeArrowheads="1"/>
          </p:cNvSpPr>
          <p:nvPr>
            <p:ph type="title"/>
          </p:nvPr>
        </p:nvSpPr>
        <p:spPr bwMode="auto">
          <a:xfrm>
            <a:off x="2558307" y="229344"/>
            <a:ext cx="6128493" cy="738664"/>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p>
            <a:pPr lvl="0"/>
            <a:r>
              <a:rPr lang="de-DE" dirty="0"/>
              <a:t>Titelmasterformat durch Klicken bearbeiten</a:t>
            </a:r>
          </a:p>
        </p:txBody>
      </p:sp>
      <p:sp>
        <p:nvSpPr>
          <p:cNvPr id="1030" name="Rectangle 6"/>
          <p:cNvSpPr>
            <a:spLocks noGrp="1" noChangeArrowheads="1"/>
          </p:cNvSpPr>
          <p:nvPr>
            <p:ph type="sldNum" sz="quarter" idx="4"/>
          </p:nvPr>
        </p:nvSpPr>
        <p:spPr bwMode="auto">
          <a:xfrm>
            <a:off x="8082039" y="6582980"/>
            <a:ext cx="661913" cy="138499"/>
          </a:xfrm>
          <a:prstGeom prst="rect">
            <a:avLst/>
          </a:prstGeom>
          <a:noFill/>
          <a:ln w="9525">
            <a:noFill/>
            <a:miter lim="800000"/>
            <a:headEnd/>
            <a:tailEnd/>
          </a:ln>
          <a:effectLst/>
        </p:spPr>
        <p:txBody>
          <a:bodyPr vert="horz" wrap="square" lIns="91440" tIns="0" rIns="0" bIns="0" numCol="1" anchor="t" anchorCtr="0" compatLnSpc="1">
            <a:prstTxWarp prst="textNoShape">
              <a:avLst/>
            </a:prstTxWarp>
            <a:spAutoFit/>
          </a:bodyPr>
          <a:lstStyle>
            <a:lvl1pPr marL="0" marR="0" indent="0" algn="r" defTabSz="914400" rtl="0" eaLnBrk="1" fontAlgn="auto" latinLnBrk="0" hangingPunct="1">
              <a:lnSpc>
                <a:spcPct val="100000"/>
              </a:lnSpc>
              <a:spcBef>
                <a:spcPts val="0"/>
              </a:spcBef>
              <a:spcAft>
                <a:spcPts val="0"/>
              </a:spcAft>
              <a:buClrTx/>
              <a:buSzTx/>
              <a:buFontTx/>
              <a:buNone/>
              <a:tabLst/>
              <a:defRPr sz="900">
                <a:solidFill>
                  <a:srgbClr val="898989"/>
                </a:solidFill>
                <a:latin typeface="Arial" charset="0"/>
              </a:defRPr>
            </a:lvl1pPr>
          </a:lstStyle>
          <a:p>
            <a:r>
              <a:rPr lang="de-DE" dirty="0">
                <a:latin typeface="Calibri" panose="020F0502020204030204" pitchFamily="34" charset="0"/>
                <a:cs typeface="Calibri" panose="020F0502020204030204" pitchFamily="34" charset="0"/>
              </a:rPr>
              <a:t>Folie </a:t>
            </a:r>
            <a:fld id="{03B5B9DE-B9E4-4BBF-BC32-5B0CE085DA27}" type="slidenum">
              <a:rPr lang="de-DE" smtClean="0">
                <a:latin typeface="Calibri" panose="020F0502020204030204" pitchFamily="34" charset="0"/>
                <a:cs typeface="Calibri" panose="020F0502020204030204" pitchFamily="34" charset="0"/>
              </a:rPr>
              <a:pPr/>
              <a:t>‹Nr.›</a:t>
            </a:fld>
            <a:endParaRPr lang="de-DE" dirty="0">
              <a:latin typeface="Calibri" panose="020F0502020204030204" pitchFamily="34" charset="0"/>
              <a:cs typeface="Calibri" panose="020F0502020204030204" pitchFamily="34" charset="0"/>
            </a:endParaRPr>
          </a:p>
        </p:txBody>
      </p:sp>
      <p:sp>
        <p:nvSpPr>
          <p:cNvPr id="1036" name="Rectangle 12"/>
          <p:cNvSpPr>
            <a:spLocks noGrp="1" noChangeArrowheads="1"/>
          </p:cNvSpPr>
          <p:nvPr>
            <p:ph type="ftr" sz="quarter" idx="3"/>
          </p:nvPr>
        </p:nvSpPr>
        <p:spPr bwMode="auto">
          <a:xfrm>
            <a:off x="2101850" y="6582980"/>
            <a:ext cx="5734050" cy="1384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ctr">
              <a:defRPr lang="de-DE" sz="900" kern="1200">
                <a:solidFill>
                  <a:srgbClr val="898989"/>
                </a:solidFill>
                <a:latin typeface="Calibri" panose="020F0502020204030204" pitchFamily="34" charset="0"/>
                <a:ea typeface="+mn-ea"/>
                <a:cs typeface="Calibri" panose="020F0502020204030204" pitchFamily="34" charset="0"/>
              </a:defRPr>
            </a:lvl1pPr>
          </a:lstStyle>
          <a:p>
            <a:endParaRPr lang="de-DE" dirty="0"/>
          </a:p>
        </p:txBody>
      </p:sp>
      <p:sp>
        <p:nvSpPr>
          <p:cNvPr id="16" name="Rectangle 4">
            <a:extLst>
              <a:ext uri="{FF2B5EF4-FFF2-40B4-BE49-F238E27FC236}">
                <a16:creationId xmlns:a16="http://schemas.microsoft.com/office/drawing/2014/main" id="{D222E9BA-23B4-4FC0-A159-C456DF06CCBE}"/>
              </a:ext>
            </a:extLst>
          </p:cNvPr>
          <p:cNvSpPr>
            <a:spLocks noGrp="1" noChangeArrowheads="1"/>
          </p:cNvSpPr>
          <p:nvPr>
            <p:ph type="dt" sz="half" idx="2"/>
          </p:nvPr>
        </p:nvSpPr>
        <p:spPr bwMode="auto">
          <a:xfrm>
            <a:off x="327057" y="6584954"/>
            <a:ext cx="1069975" cy="1384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defRPr lang="de-DE" sz="900" kern="1200" smtClean="0">
                <a:solidFill>
                  <a:srgbClr val="898989"/>
                </a:solidFill>
                <a:latin typeface="Calibri" panose="020F0502020204030204" pitchFamily="34" charset="0"/>
                <a:ea typeface="+mn-ea"/>
                <a:cs typeface="Calibri" panose="020F0502020204030204" pitchFamily="34" charset="0"/>
              </a:defRPr>
            </a:lvl1pPr>
          </a:lstStyle>
          <a:p>
            <a:fld id="{EBA46348-6F89-4207-929F-6B3DA2941866}" type="datetime1">
              <a:rPr lang="de-DE" smtClean="0"/>
              <a:t>14.10.2020</a:t>
            </a:fld>
            <a:endParaRPr lang="de-DE" dirty="0"/>
          </a:p>
        </p:txBody>
      </p:sp>
    </p:spTree>
    <p:extLst>
      <p:ext uri="{BB962C8B-B14F-4D97-AF65-F5344CB8AC3E}">
        <p14:creationId xmlns:p14="http://schemas.microsoft.com/office/powerpoint/2010/main" val="45099480"/>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6" r:id="rId3"/>
    <p:sldLayoutId id="2147483678" r:id="rId4"/>
  </p:sldLayoutIdLst>
  <p:hf hdr="0" dt="0"/>
  <p:txStyles>
    <p:titleStyle>
      <a:lvl1pPr algn="l" rtl="0" eaLnBrk="1" fontAlgn="base" hangingPunct="1">
        <a:spcBef>
          <a:spcPct val="0"/>
        </a:spcBef>
        <a:spcAft>
          <a:spcPct val="0"/>
        </a:spcAft>
        <a:defRPr sz="2400" b="1">
          <a:solidFill>
            <a:srgbClr val="003D8F"/>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sz="2400" b="1">
          <a:solidFill>
            <a:srgbClr val="1F497D"/>
          </a:solidFill>
          <a:latin typeface="Arial" charset="0"/>
        </a:defRPr>
      </a:lvl2pPr>
      <a:lvl3pPr algn="l" rtl="0" eaLnBrk="1" fontAlgn="base" hangingPunct="1">
        <a:spcBef>
          <a:spcPct val="0"/>
        </a:spcBef>
        <a:spcAft>
          <a:spcPct val="0"/>
        </a:spcAft>
        <a:defRPr sz="2400" b="1">
          <a:solidFill>
            <a:srgbClr val="1F497D"/>
          </a:solidFill>
          <a:latin typeface="Arial" charset="0"/>
        </a:defRPr>
      </a:lvl3pPr>
      <a:lvl4pPr algn="l" rtl="0" eaLnBrk="1" fontAlgn="base" hangingPunct="1">
        <a:spcBef>
          <a:spcPct val="0"/>
        </a:spcBef>
        <a:spcAft>
          <a:spcPct val="0"/>
        </a:spcAft>
        <a:defRPr sz="2400" b="1">
          <a:solidFill>
            <a:srgbClr val="1F497D"/>
          </a:solidFill>
          <a:latin typeface="Arial" charset="0"/>
        </a:defRPr>
      </a:lvl4pPr>
      <a:lvl5pPr algn="l" rtl="0" eaLnBrk="1" fontAlgn="base" hangingPunct="1">
        <a:spcBef>
          <a:spcPct val="0"/>
        </a:spcBef>
        <a:spcAft>
          <a:spcPct val="0"/>
        </a:spcAft>
        <a:defRPr sz="2400" b="1">
          <a:solidFill>
            <a:srgbClr val="1F497D"/>
          </a:solidFill>
          <a:latin typeface="Arial" charset="0"/>
        </a:defRPr>
      </a:lvl5pPr>
      <a:lvl6pPr marL="457189" algn="l" rtl="0" eaLnBrk="1" fontAlgn="base" hangingPunct="1">
        <a:spcBef>
          <a:spcPct val="0"/>
        </a:spcBef>
        <a:spcAft>
          <a:spcPct val="0"/>
        </a:spcAft>
        <a:defRPr sz="2400" b="1">
          <a:solidFill>
            <a:srgbClr val="1F497D"/>
          </a:solidFill>
          <a:latin typeface="Arial" charset="0"/>
        </a:defRPr>
      </a:lvl6pPr>
      <a:lvl7pPr marL="914377" algn="l" rtl="0" eaLnBrk="1" fontAlgn="base" hangingPunct="1">
        <a:spcBef>
          <a:spcPct val="0"/>
        </a:spcBef>
        <a:spcAft>
          <a:spcPct val="0"/>
        </a:spcAft>
        <a:defRPr sz="2400" b="1">
          <a:solidFill>
            <a:srgbClr val="1F497D"/>
          </a:solidFill>
          <a:latin typeface="Arial" charset="0"/>
        </a:defRPr>
      </a:lvl7pPr>
      <a:lvl8pPr marL="1371566" algn="l" rtl="0" eaLnBrk="1" fontAlgn="base" hangingPunct="1">
        <a:spcBef>
          <a:spcPct val="0"/>
        </a:spcBef>
        <a:spcAft>
          <a:spcPct val="0"/>
        </a:spcAft>
        <a:defRPr sz="2400" b="1">
          <a:solidFill>
            <a:srgbClr val="1F497D"/>
          </a:solidFill>
          <a:latin typeface="Arial" charset="0"/>
        </a:defRPr>
      </a:lvl8pPr>
      <a:lvl9pPr marL="1828754" algn="l" rtl="0" eaLnBrk="1" fontAlgn="base" hangingPunct="1">
        <a:spcBef>
          <a:spcPct val="0"/>
        </a:spcBef>
        <a:spcAft>
          <a:spcPct val="0"/>
        </a:spcAft>
        <a:defRPr sz="2400" b="1">
          <a:solidFill>
            <a:srgbClr val="1F497D"/>
          </a:solidFill>
          <a:latin typeface="Arial" charset="0"/>
        </a:defRPr>
      </a:lvl9pPr>
    </p:titleStyle>
    <p:bodyStyle>
      <a:lvl1pPr marL="180970" indent="-179384" algn="l" rtl="0" eaLnBrk="1" fontAlgn="base" hangingPunct="1">
        <a:spcBef>
          <a:spcPct val="20000"/>
        </a:spcBef>
        <a:spcAft>
          <a:spcPct val="0"/>
        </a:spcAft>
        <a:buFont typeface="Wingdings" pitchFamily="2" charset="2"/>
        <a:buNone/>
        <a:defRPr sz="1600">
          <a:solidFill>
            <a:schemeClr val="tx1"/>
          </a:solidFill>
          <a:latin typeface="+mn-lt"/>
          <a:ea typeface="+mn-ea"/>
          <a:cs typeface="+mn-cs"/>
        </a:defRPr>
      </a:lvl1pPr>
      <a:lvl2pPr marL="361942" indent="-188909" algn="l" rtl="0" eaLnBrk="1" fontAlgn="base" hangingPunct="1">
        <a:spcBef>
          <a:spcPct val="20000"/>
        </a:spcBef>
        <a:spcAft>
          <a:spcPct val="0"/>
        </a:spcAft>
        <a:buClr>
          <a:srgbClr val="1F497D"/>
        </a:buClr>
        <a:buFont typeface="Wingdings" pitchFamily="2" charset="2"/>
        <a:buChar char="§"/>
        <a:defRPr lang="de-DE" sz="1600" dirty="0" smtClean="0">
          <a:solidFill>
            <a:schemeClr val="tx1"/>
          </a:solidFill>
          <a:latin typeface="Calibri" panose="020F0502020204030204" pitchFamily="34" charset="0"/>
          <a:cs typeface="Calibri" panose="020F0502020204030204" pitchFamily="34" charset="0"/>
        </a:defRPr>
      </a:lvl2pPr>
      <a:lvl3pPr marL="542912" indent="-188909" algn="l" rtl="0" eaLnBrk="1" fontAlgn="base" hangingPunct="1">
        <a:spcBef>
          <a:spcPct val="20000"/>
        </a:spcBef>
        <a:spcAft>
          <a:spcPct val="0"/>
        </a:spcAft>
        <a:buClr>
          <a:srgbClr val="1F497D"/>
        </a:buClr>
        <a:buFont typeface="Arial" pitchFamily="34" charset="0"/>
        <a:buChar char="•"/>
        <a:tabLst/>
        <a:defRPr lang="de-DE" sz="1600" dirty="0" smtClean="0">
          <a:solidFill>
            <a:schemeClr val="tx1"/>
          </a:solidFill>
          <a:latin typeface="Calibri" panose="020F0502020204030204" pitchFamily="34" charset="0"/>
          <a:cs typeface="Calibri" panose="020F0502020204030204" pitchFamily="34" charset="0"/>
        </a:defRPr>
      </a:lvl3pPr>
      <a:lvl4pPr marL="714357" indent="-180970" algn="l" rtl="0" eaLnBrk="1" fontAlgn="base" hangingPunct="1">
        <a:spcBef>
          <a:spcPct val="20000"/>
        </a:spcBef>
        <a:spcAft>
          <a:spcPct val="0"/>
        </a:spcAft>
        <a:buClr>
          <a:srgbClr val="7F7F7F"/>
        </a:buClr>
        <a:buFont typeface="Wingdings" pitchFamily="2" charset="2"/>
        <a:buChar char="§"/>
        <a:defRPr sz="1600">
          <a:solidFill>
            <a:schemeClr val="tx1"/>
          </a:solidFill>
          <a:latin typeface="+mn-lt"/>
        </a:defRPr>
      </a:lvl4pPr>
      <a:lvl5pPr marL="895328" indent="-171446" algn="l" rtl="0" eaLnBrk="1" fontAlgn="base" hangingPunct="1">
        <a:spcBef>
          <a:spcPct val="20000"/>
        </a:spcBef>
        <a:spcAft>
          <a:spcPct val="0"/>
        </a:spcAft>
        <a:buClr>
          <a:srgbClr val="7F7F7F"/>
        </a:buClr>
        <a:buFont typeface="Symbol" pitchFamily="18" charset="2"/>
        <a:buChar char="-"/>
        <a:defRPr sz="1600">
          <a:solidFill>
            <a:schemeClr val="tx1"/>
          </a:solidFill>
          <a:latin typeface="+mn-lt"/>
        </a:defRPr>
      </a:lvl5pPr>
      <a:lvl6pPr marL="2514537" indent="-228594" algn="l" rtl="0" eaLnBrk="1" fontAlgn="base" hangingPunct="1">
        <a:spcBef>
          <a:spcPct val="20000"/>
        </a:spcBef>
        <a:spcAft>
          <a:spcPct val="0"/>
        </a:spcAft>
        <a:buChar char="»"/>
        <a:defRPr sz="1600">
          <a:solidFill>
            <a:schemeClr val="tx1"/>
          </a:solidFill>
          <a:latin typeface="+mn-lt"/>
        </a:defRPr>
      </a:lvl6pPr>
      <a:lvl7pPr marL="2971726" indent="-228594" algn="l" rtl="0" eaLnBrk="1" fontAlgn="base" hangingPunct="1">
        <a:spcBef>
          <a:spcPct val="20000"/>
        </a:spcBef>
        <a:spcAft>
          <a:spcPct val="0"/>
        </a:spcAft>
        <a:buChar char="»"/>
        <a:defRPr sz="1600">
          <a:solidFill>
            <a:schemeClr val="tx1"/>
          </a:solidFill>
          <a:latin typeface="+mn-lt"/>
        </a:defRPr>
      </a:lvl7pPr>
      <a:lvl8pPr marL="3428914" indent="-228594" algn="l" rtl="0" eaLnBrk="1" fontAlgn="base" hangingPunct="1">
        <a:spcBef>
          <a:spcPct val="20000"/>
        </a:spcBef>
        <a:spcAft>
          <a:spcPct val="0"/>
        </a:spcAft>
        <a:buChar char="»"/>
        <a:defRPr sz="1600">
          <a:solidFill>
            <a:schemeClr val="tx1"/>
          </a:solidFill>
          <a:latin typeface="+mn-lt"/>
        </a:defRPr>
      </a:lvl8pPr>
      <a:lvl9pPr marL="3886103" indent="-228594" algn="l" rtl="0" eaLnBrk="1" fontAlgn="base" hangingPunct="1">
        <a:spcBef>
          <a:spcPct val="20000"/>
        </a:spcBef>
        <a:spcAft>
          <a:spcPct val="0"/>
        </a:spcAft>
        <a:buChar char="»"/>
        <a:defRPr sz="1600">
          <a:solidFill>
            <a:schemeClr val="tx1"/>
          </a:solidFill>
          <a:latin typeface="+mn-lt"/>
        </a:defRPr>
      </a:lvl9pPr>
    </p:bodyStyle>
    <p:otherStyle>
      <a:defPPr>
        <a:defRPr lang="de-D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sueddeutsche.de/leben/familie-und-partnerschaft-maternal-gatekeeping-ich-mach-das-schon-1.3202540"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66712423-5B01-4713-8C2E-AE9D46CB085C}"/>
              </a:ext>
            </a:extLst>
          </p:cNvPr>
          <p:cNvSpPr txBox="1">
            <a:spLocks noChangeArrowheads="1"/>
          </p:cNvSpPr>
          <p:nvPr/>
        </p:nvSpPr>
        <p:spPr bwMode="auto">
          <a:xfrm>
            <a:off x="636588" y="698269"/>
            <a:ext cx="6067992" cy="5324920"/>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p>
            <a:pPr algn="ctr" eaLnBrk="0" fontAlgn="base" hangingPunct="0">
              <a:spcBef>
                <a:spcPct val="0"/>
              </a:spcBef>
              <a:spcAft>
                <a:spcPct val="0"/>
              </a:spcAft>
              <a:defRPr/>
            </a:pPr>
            <a:r>
              <a:rPr lang="de-DE" sz="2800" b="1" kern="0" dirty="0">
                <a:solidFill>
                  <a:srgbClr val="003D8F"/>
                </a:solidFill>
                <a:latin typeface="Calibri" pitchFamily="34" charset="0"/>
                <a:ea typeface="+mj-ea"/>
                <a:cs typeface="Calibri" pitchFamily="34" charset="0"/>
              </a:rPr>
              <a:t>Mental Load &amp; </a:t>
            </a:r>
          </a:p>
          <a:p>
            <a:pPr algn="ctr" eaLnBrk="0" fontAlgn="base" hangingPunct="0">
              <a:spcBef>
                <a:spcPct val="0"/>
              </a:spcBef>
              <a:spcAft>
                <a:spcPct val="0"/>
              </a:spcAft>
              <a:defRPr/>
            </a:pPr>
            <a:r>
              <a:rPr lang="de-DE" sz="2800" b="1" kern="0" dirty="0">
                <a:solidFill>
                  <a:srgbClr val="003D8F"/>
                </a:solidFill>
                <a:latin typeface="Calibri" pitchFamily="34" charset="0"/>
                <a:ea typeface="+mj-ea"/>
                <a:cs typeface="Calibri" pitchFamily="34" charset="0"/>
              </a:rPr>
              <a:t>Gender Care Gap</a:t>
            </a:r>
            <a:endParaRPr lang="ru-RU" sz="2800" b="1" kern="0" dirty="0">
              <a:solidFill>
                <a:srgbClr val="003D8F"/>
              </a:solidFill>
              <a:latin typeface="Calibri" pitchFamily="34" charset="0"/>
              <a:ea typeface="+mj-ea"/>
              <a:cs typeface="Calibri" pitchFamily="34" charset="0"/>
            </a:endParaRPr>
          </a:p>
          <a:p>
            <a:pPr algn="ctr" eaLnBrk="0" fontAlgn="base" hangingPunct="0">
              <a:spcBef>
                <a:spcPct val="0"/>
              </a:spcBef>
              <a:spcAft>
                <a:spcPct val="0"/>
              </a:spcAft>
              <a:defRPr/>
            </a:pPr>
            <a:r>
              <a:rPr lang="de-DE" sz="2800" b="1" kern="0" dirty="0">
                <a:solidFill>
                  <a:srgbClr val="003D8F"/>
                </a:solidFill>
                <a:latin typeface="Calibri" pitchFamily="34" charset="0"/>
                <a:ea typeface="+mj-ea"/>
                <a:cs typeface="Calibri" pitchFamily="34" charset="0"/>
              </a:rPr>
              <a:t>Hemmschuh und Chance der Gleichstellung</a:t>
            </a:r>
            <a:endParaRPr lang="ru-RU" sz="4000" b="1" kern="0" dirty="0">
              <a:solidFill>
                <a:srgbClr val="003D8F"/>
              </a:solidFill>
              <a:latin typeface="Calibri" pitchFamily="34" charset="0"/>
              <a:ea typeface="+mj-ea"/>
              <a:cs typeface="Calibri" pitchFamily="34" charset="0"/>
            </a:endParaRPr>
          </a:p>
          <a:p>
            <a:pPr algn="ctr" eaLnBrk="0" fontAlgn="base" hangingPunct="0">
              <a:spcBef>
                <a:spcPct val="0"/>
              </a:spcBef>
              <a:spcAft>
                <a:spcPct val="0"/>
              </a:spcAft>
              <a:defRPr/>
            </a:pPr>
            <a:r>
              <a:rPr lang="ru-RU" sz="2800" b="1" kern="0" dirty="0">
                <a:solidFill>
                  <a:srgbClr val="FF0000"/>
                </a:solidFill>
                <a:latin typeface="Calibri" pitchFamily="34" charset="0"/>
                <a:ea typeface="+mj-ea"/>
                <a:cs typeface="Calibri" pitchFamily="34" charset="0"/>
              </a:rPr>
              <a:t>Умственная нагрузка и</a:t>
            </a:r>
          </a:p>
          <a:p>
            <a:pPr algn="ctr" eaLnBrk="0" fontAlgn="base" hangingPunct="0">
              <a:spcBef>
                <a:spcPct val="0"/>
              </a:spcBef>
              <a:spcAft>
                <a:spcPct val="0"/>
              </a:spcAft>
              <a:defRPr/>
            </a:pPr>
            <a:r>
              <a:rPr lang="ru-RU" sz="2800" b="1" kern="0" dirty="0">
                <a:solidFill>
                  <a:srgbClr val="FF0000"/>
                </a:solidFill>
                <a:latin typeface="Calibri" pitchFamily="34" charset="0"/>
                <a:ea typeface="+mj-ea"/>
                <a:cs typeface="Calibri" pitchFamily="34" charset="0"/>
              </a:rPr>
              <a:t>гендерный разрыв</a:t>
            </a:r>
            <a:endParaRPr lang="en-US" sz="2800" b="1" kern="0" dirty="0">
              <a:solidFill>
                <a:srgbClr val="FF0000"/>
              </a:solidFill>
              <a:latin typeface="Calibri" pitchFamily="34" charset="0"/>
              <a:ea typeface="+mj-ea"/>
              <a:cs typeface="Calibri" pitchFamily="34" charset="0"/>
            </a:endParaRPr>
          </a:p>
          <a:p>
            <a:pPr algn="ctr" eaLnBrk="0" fontAlgn="base" hangingPunct="0">
              <a:spcBef>
                <a:spcPct val="0"/>
              </a:spcBef>
              <a:spcAft>
                <a:spcPct val="0"/>
              </a:spcAft>
              <a:defRPr/>
            </a:pPr>
            <a:r>
              <a:rPr lang="ru-RU" sz="2800" b="1" kern="0" dirty="0">
                <a:solidFill>
                  <a:srgbClr val="FF0000"/>
                </a:solidFill>
                <a:latin typeface="Calibri" pitchFamily="34" charset="0"/>
                <a:ea typeface="+mj-ea"/>
                <a:cs typeface="Calibri" pitchFamily="34" charset="0"/>
              </a:rPr>
              <a:t>Препятствие и возможность достижения равенства</a:t>
            </a:r>
            <a:endParaRPr lang="de-DE" sz="2800" b="1" kern="0" dirty="0">
              <a:solidFill>
                <a:srgbClr val="FF0000"/>
              </a:solidFill>
              <a:latin typeface="Calibri" pitchFamily="34" charset="0"/>
              <a:ea typeface="+mj-ea"/>
              <a:cs typeface="Calibri" pitchFamily="34" charset="0"/>
            </a:endParaRPr>
          </a:p>
          <a:p>
            <a:pPr eaLnBrk="0" fontAlgn="base" hangingPunct="0">
              <a:spcBef>
                <a:spcPct val="0"/>
              </a:spcBef>
              <a:spcAft>
                <a:spcPct val="0"/>
              </a:spcAft>
              <a:defRPr/>
            </a:pPr>
            <a:endParaRPr lang="ru-RU" b="1" kern="0" dirty="0">
              <a:solidFill>
                <a:srgbClr val="003D8F"/>
              </a:solidFill>
              <a:latin typeface="Calibri" pitchFamily="34" charset="0"/>
              <a:cs typeface="Calibri" pitchFamily="34" charset="0"/>
            </a:endParaRPr>
          </a:p>
          <a:p>
            <a:pPr eaLnBrk="0" fontAlgn="base" hangingPunct="0">
              <a:spcBef>
                <a:spcPct val="0"/>
              </a:spcBef>
              <a:spcAft>
                <a:spcPct val="0"/>
              </a:spcAft>
              <a:defRPr/>
            </a:pPr>
            <a:r>
              <a:rPr lang="ru-RU" b="1" i="1" kern="0" dirty="0">
                <a:solidFill>
                  <a:srgbClr val="003D8F"/>
                </a:solidFill>
                <a:latin typeface="Calibri" pitchFamily="34" charset="0"/>
                <a:cs typeface="Calibri" pitchFamily="34" charset="0"/>
              </a:rPr>
              <a:t>Сюзанне Майер</a:t>
            </a:r>
          </a:p>
          <a:p>
            <a:pPr eaLnBrk="0" fontAlgn="base" hangingPunct="0">
              <a:spcBef>
                <a:spcPct val="0"/>
              </a:spcBef>
              <a:spcAft>
                <a:spcPct val="0"/>
              </a:spcAft>
              <a:defRPr/>
            </a:pPr>
            <a:r>
              <a:rPr lang="ru-RU" b="1" i="1" kern="0" dirty="0">
                <a:solidFill>
                  <a:srgbClr val="003D8F"/>
                </a:solidFill>
                <a:latin typeface="Calibri" pitchFamily="34" charset="0"/>
                <a:cs typeface="Calibri" pitchFamily="34" charset="0"/>
              </a:rPr>
              <a:t>консультант по вопросам равных прав </a:t>
            </a:r>
          </a:p>
          <a:p>
            <a:pPr eaLnBrk="0" fontAlgn="base" hangingPunct="0">
              <a:spcBef>
                <a:spcPct val="0"/>
              </a:spcBef>
              <a:spcAft>
                <a:spcPct val="0"/>
              </a:spcAft>
              <a:defRPr/>
            </a:pPr>
            <a:r>
              <a:rPr lang="ru-RU" b="1" i="1" kern="0" dirty="0">
                <a:solidFill>
                  <a:srgbClr val="003D8F"/>
                </a:solidFill>
                <a:latin typeface="Calibri" pitchFamily="34" charset="0"/>
                <a:cs typeface="Calibri" pitchFamily="34" charset="0"/>
              </a:rPr>
              <a:t>и равных возможностей </a:t>
            </a:r>
          </a:p>
          <a:p>
            <a:pPr eaLnBrk="0" fontAlgn="base" hangingPunct="0">
              <a:spcBef>
                <a:spcPct val="0"/>
              </a:spcBef>
              <a:spcAft>
                <a:spcPct val="0"/>
              </a:spcAft>
              <a:defRPr/>
            </a:pPr>
            <a:r>
              <a:rPr lang="de-DE" b="1" kern="0" dirty="0">
                <a:solidFill>
                  <a:srgbClr val="003D8F"/>
                </a:solidFill>
                <a:latin typeface="Calibri" pitchFamily="34" charset="0"/>
                <a:cs typeface="Calibri" pitchFamily="34" charset="0"/>
              </a:rPr>
              <a:t>Susanne Maier</a:t>
            </a:r>
          </a:p>
          <a:p>
            <a:pPr eaLnBrk="0" fontAlgn="base" hangingPunct="0">
              <a:spcBef>
                <a:spcPct val="0"/>
              </a:spcBef>
              <a:spcAft>
                <a:spcPct val="0"/>
              </a:spcAft>
              <a:defRPr/>
            </a:pPr>
            <a:r>
              <a:rPr lang="de-DE" b="1" kern="0" dirty="0">
                <a:solidFill>
                  <a:srgbClr val="003D8F"/>
                </a:solidFill>
                <a:latin typeface="Calibri" pitchFamily="34" charset="0"/>
                <a:cs typeface="Calibri" pitchFamily="34" charset="0"/>
              </a:rPr>
              <a:t>Referentin für Gleichstellung</a:t>
            </a:r>
          </a:p>
          <a:p>
            <a:pPr eaLnBrk="0" fontAlgn="base" hangingPunct="0">
              <a:spcBef>
                <a:spcPct val="0"/>
              </a:spcBef>
              <a:spcAft>
                <a:spcPct val="0"/>
              </a:spcAft>
              <a:defRPr/>
            </a:pPr>
            <a:r>
              <a:rPr lang="de-DE" b="1" kern="0" dirty="0">
                <a:solidFill>
                  <a:srgbClr val="003D8F"/>
                </a:solidFill>
                <a:latin typeface="Calibri" pitchFamily="34" charset="0"/>
                <a:ea typeface="+mj-ea"/>
                <a:cs typeface="Calibri" pitchFamily="34" charset="0"/>
              </a:rPr>
              <a:t>20.</a:t>
            </a:r>
            <a:r>
              <a:rPr lang="ru-RU" b="1" kern="0" dirty="0">
                <a:solidFill>
                  <a:srgbClr val="003D8F"/>
                </a:solidFill>
                <a:latin typeface="Calibri" pitchFamily="34" charset="0"/>
                <a:ea typeface="+mj-ea"/>
                <a:cs typeface="Calibri" pitchFamily="34" charset="0"/>
              </a:rPr>
              <a:t>10.</a:t>
            </a:r>
            <a:r>
              <a:rPr lang="de-DE" b="1" kern="0" dirty="0">
                <a:solidFill>
                  <a:srgbClr val="003D8F"/>
                </a:solidFill>
                <a:latin typeface="Calibri" pitchFamily="34" charset="0"/>
                <a:ea typeface="+mj-ea"/>
                <a:cs typeface="Calibri" pitchFamily="34" charset="0"/>
              </a:rPr>
              <a:t>2020</a:t>
            </a:r>
          </a:p>
        </p:txBody>
      </p:sp>
    </p:spTree>
    <p:extLst>
      <p:ext uri="{BB962C8B-B14F-4D97-AF65-F5344CB8AC3E}">
        <p14:creationId xmlns:p14="http://schemas.microsoft.com/office/powerpoint/2010/main" val="2112477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B908723-9F88-4516-BAB1-D74FDA7485C0}"/>
              </a:ext>
            </a:extLst>
          </p:cNvPr>
          <p:cNvSpPr>
            <a:spLocks noGrp="1"/>
          </p:cNvSpPr>
          <p:nvPr>
            <p:ph type="body" sz="quarter" idx="13"/>
          </p:nvPr>
        </p:nvSpPr>
        <p:spPr/>
        <p:txBody>
          <a:bodyPr/>
          <a:lstStyle/>
          <a:p>
            <a:pPr marL="287336" indent="-285750" algn="just">
              <a:buClr>
                <a:srgbClr val="003D8F"/>
              </a:buClr>
              <a:buFont typeface="Wingdings" panose="05000000000000000000" pitchFamily="2" charset="2"/>
              <a:buChar char="§"/>
            </a:pPr>
            <a:r>
              <a:rPr lang="ru-RU" dirty="0">
                <a:solidFill>
                  <a:srgbClr val="002060"/>
                </a:solidFill>
              </a:rPr>
              <a:t>При выходе женщины из декретного отпуска на работу, как правило,  учитывается только текущий доход; у женщин с низким заработком говорят о нулевой сумме, при этом игнорируются важные аспекты: / </a:t>
            </a:r>
            <a:r>
              <a:rPr lang="de-DE" dirty="0"/>
              <a:t>Oft wird bei Wiederaufnahme der Erwerbstätigkeit der Mutter nur das aktuelle Einkommen berücksichtigt; bei Geringverdienerinnen Nullsummenspiel, dabei werden wichtige Aspekte ignoriert:</a:t>
            </a:r>
            <a:endParaRPr lang="ru-RU" dirty="0"/>
          </a:p>
          <a:p>
            <a:pPr marL="287336" indent="-285750" algn="just">
              <a:buClr>
                <a:srgbClr val="003D8F"/>
              </a:buClr>
              <a:buFont typeface="Wingdings" panose="05000000000000000000" pitchFamily="2" charset="2"/>
              <a:buChar char="§"/>
            </a:pPr>
            <a:r>
              <a:rPr lang="ru-RU" dirty="0">
                <a:solidFill>
                  <a:srgbClr val="002060"/>
                </a:solidFill>
              </a:rPr>
              <a:t>Потенциал развития работы (в том числе и в финансовом отношении): если женщина продвигается по карьерной лестнице, увеличивается и зарплата. </a:t>
            </a:r>
            <a:r>
              <a:rPr lang="de-DE" dirty="0"/>
              <a:t>Entwicklungspotenzial des Jobs (auch finanziell): wenn Karriere der Frau gefördert wird, verbessert sich auch das Gehalt</a:t>
            </a:r>
            <a:r>
              <a:rPr lang="ru-RU" dirty="0"/>
              <a:t>.</a:t>
            </a:r>
          </a:p>
          <a:p>
            <a:pPr marL="287336" indent="-285750" algn="just">
              <a:buClr>
                <a:srgbClr val="003D8F"/>
              </a:buClr>
              <a:buFont typeface="Wingdings" panose="05000000000000000000" pitchFamily="2" charset="2"/>
              <a:buChar char="§"/>
            </a:pPr>
            <a:r>
              <a:rPr lang="ru-RU" dirty="0">
                <a:solidFill>
                  <a:srgbClr val="002060"/>
                </a:solidFill>
              </a:rPr>
              <a:t>Отсутствие оплачиваемой работы позже сказывается на страховании по старости (и, следовательно, на увеличении финансового бремени для мужчины, выходящего на пенсию). / </a:t>
            </a:r>
            <a:r>
              <a:rPr lang="de-DE" dirty="0"/>
              <a:t>Fehlende Erwerbstätigkeit zeigt sich später in Altersabsicherung (und damit in größerer finanzieller Belastung des Mannes in der Rente)</a:t>
            </a:r>
            <a:r>
              <a:rPr lang="ru-RU" dirty="0"/>
              <a:t>.</a:t>
            </a:r>
          </a:p>
          <a:p>
            <a:pPr marL="287336" indent="-285750" algn="just">
              <a:buClr>
                <a:srgbClr val="003D8F"/>
              </a:buClr>
              <a:buFont typeface="Wingdings" panose="05000000000000000000" pitchFamily="2" charset="2"/>
              <a:buChar char="§"/>
            </a:pPr>
            <a:r>
              <a:rPr lang="ru-RU" dirty="0">
                <a:solidFill>
                  <a:srgbClr val="002060"/>
                </a:solidFill>
              </a:rPr>
              <a:t>Самореализация женщины ценится меньше, чем самореализация мужчины. / </a:t>
            </a:r>
            <a:r>
              <a:rPr lang="de-DE" dirty="0"/>
              <a:t>Persönliche Verwirklichung der Frau wird geringer bewertet als die des Mannes</a:t>
            </a:r>
            <a:r>
              <a:rPr lang="ru-RU" dirty="0"/>
              <a:t>.</a:t>
            </a:r>
            <a:endParaRPr lang="de-DE" dirty="0"/>
          </a:p>
          <a:p>
            <a:pPr marL="287336" indent="-285750">
              <a:buClr>
                <a:srgbClr val="003D8F"/>
              </a:buClr>
              <a:buFont typeface="Wingdings" panose="05000000000000000000" pitchFamily="2" charset="2"/>
              <a:buChar char="§"/>
            </a:pPr>
            <a:r>
              <a:rPr lang="ru-RU" dirty="0">
                <a:solidFill>
                  <a:srgbClr val="002060"/>
                </a:solidFill>
              </a:rPr>
              <a:t>Опросы показывают, что пары считают справедливое разделение бюджета более затратным и опасаются потери дохода. </a:t>
            </a:r>
            <a:r>
              <a:rPr lang="ru-RU" dirty="0"/>
              <a:t>/ </a:t>
            </a:r>
            <a:r>
              <a:rPr lang="de-DE" dirty="0"/>
              <a:t>Umfragen zeigen, dass Paare faire Aufteilung des Haushalts für aufwändiger halten und Einkommensverluste fürchten</a:t>
            </a:r>
            <a:r>
              <a:rPr lang="ru-RU" dirty="0"/>
              <a:t>.</a:t>
            </a:r>
            <a:endParaRPr lang="de-DE" dirty="0"/>
          </a:p>
        </p:txBody>
      </p:sp>
      <p:sp>
        <p:nvSpPr>
          <p:cNvPr id="3" name="Titel 2">
            <a:extLst>
              <a:ext uri="{FF2B5EF4-FFF2-40B4-BE49-F238E27FC236}">
                <a16:creationId xmlns:a16="http://schemas.microsoft.com/office/drawing/2014/main" id="{924321C4-3949-48E1-AB24-AEF3166F7F0C}"/>
              </a:ext>
            </a:extLst>
          </p:cNvPr>
          <p:cNvSpPr>
            <a:spLocks noGrp="1"/>
          </p:cNvSpPr>
          <p:nvPr>
            <p:ph type="title"/>
          </p:nvPr>
        </p:nvSpPr>
        <p:spPr>
          <a:xfrm>
            <a:off x="1936866" y="388810"/>
            <a:ext cx="7007630" cy="677108"/>
          </a:xfrm>
        </p:spPr>
        <p:txBody>
          <a:bodyPr/>
          <a:lstStyle/>
          <a:p>
            <a:pPr algn="l"/>
            <a:r>
              <a:rPr lang="ru-RU" sz="2200" dirty="0"/>
              <a:t>Причины традиционных ролей – экономические?</a:t>
            </a:r>
            <a:br>
              <a:rPr lang="ru-RU" sz="2200" dirty="0"/>
            </a:br>
            <a:r>
              <a:rPr lang="de-DE" sz="2200" dirty="0"/>
              <a:t>Gründe für traditionelle Rollenverteilung – ökonomisch?</a:t>
            </a:r>
          </a:p>
        </p:txBody>
      </p:sp>
      <p:sp>
        <p:nvSpPr>
          <p:cNvPr id="4" name="Foliennummernplatzhalter 3">
            <a:extLst>
              <a:ext uri="{FF2B5EF4-FFF2-40B4-BE49-F238E27FC236}">
                <a16:creationId xmlns:a16="http://schemas.microsoft.com/office/drawing/2014/main" id="{C781D026-CB46-4247-9B48-A6ED5014FB3D}"/>
              </a:ext>
            </a:extLst>
          </p:cNvPr>
          <p:cNvSpPr>
            <a:spLocks noGrp="1"/>
          </p:cNvSpPr>
          <p:nvPr>
            <p:ph type="sldNum" sz="quarter" idx="4"/>
          </p:nvPr>
        </p:nvSpPr>
        <p:spPr/>
        <p:txBody>
          <a:bodyPr/>
          <a:lstStyle/>
          <a:p>
            <a:r>
              <a:rPr lang="de-DE" dirty="0">
                <a:latin typeface="Calibri" panose="020F0502020204030204" pitchFamily="34" charset="0"/>
                <a:cs typeface="Calibri" panose="020F0502020204030204" pitchFamily="34" charset="0"/>
              </a:rPr>
              <a:t>Folie </a:t>
            </a:r>
            <a:fld id="{03B5B9DE-B9E4-4BBF-BC32-5B0CE085DA27}" type="slidenum">
              <a:rPr lang="de-DE" smtClean="0">
                <a:latin typeface="Calibri" panose="020F0502020204030204" pitchFamily="34" charset="0"/>
                <a:cs typeface="Calibri" panose="020F0502020204030204" pitchFamily="34" charset="0"/>
              </a:rPr>
              <a:pPr/>
              <a:t>10</a:t>
            </a:fld>
            <a:endParaRPr lang="de-DE" dirty="0">
              <a:latin typeface="Calibri" panose="020F0502020204030204" pitchFamily="34" charset="0"/>
              <a:cs typeface="Calibri" panose="020F0502020204030204" pitchFamily="34" charset="0"/>
            </a:endParaRPr>
          </a:p>
        </p:txBody>
      </p:sp>
      <p:sp>
        <p:nvSpPr>
          <p:cNvPr id="5" name="Datumsplatzhalter 4">
            <a:extLst>
              <a:ext uri="{FF2B5EF4-FFF2-40B4-BE49-F238E27FC236}">
                <a16:creationId xmlns:a16="http://schemas.microsoft.com/office/drawing/2014/main" id="{4287D3C4-720A-406B-90C0-095DF406767F}"/>
              </a:ext>
            </a:extLst>
          </p:cNvPr>
          <p:cNvSpPr>
            <a:spLocks noGrp="1"/>
          </p:cNvSpPr>
          <p:nvPr>
            <p:ph type="dt" sz="half" idx="2"/>
          </p:nvPr>
        </p:nvSpPr>
        <p:spPr/>
        <p:txBody>
          <a:bodyPr/>
          <a:lstStyle/>
          <a:p>
            <a:fld id="{EBA46348-6F89-4207-929F-6B3DA2941866}" type="datetime1">
              <a:rPr lang="de-DE" smtClean="0"/>
              <a:t>14.10.2020</a:t>
            </a:fld>
            <a:endParaRPr lang="de-DE" dirty="0"/>
          </a:p>
        </p:txBody>
      </p:sp>
    </p:spTree>
    <p:extLst>
      <p:ext uri="{BB962C8B-B14F-4D97-AF65-F5344CB8AC3E}">
        <p14:creationId xmlns:p14="http://schemas.microsoft.com/office/powerpoint/2010/main" val="624031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B908723-9F88-4516-BAB1-D74FDA7485C0}"/>
              </a:ext>
            </a:extLst>
          </p:cNvPr>
          <p:cNvSpPr>
            <a:spLocks noGrp="1"/>
          </p:cNvSpPr>
          <p:nvPr>
            <p:ph type="body" sz="quarter" idx="13"/>
          </p:nvPr>
        </p:nvSpPr>
        <p:spPr>
          <a:xfrm>
            <a:off x="182881" y="1054095"/>
            <a:ext cx="8819804" cy="5667383"/>
          </a:xfrm>
        </p:spPr>
        <p:txBody>
          <a:bodyPr/>
          <a:lstStyle/>
          <a:p>
            <a:pPr marL="1586" indent="0" algn="just">
              <a:buClr>
                <a:srgbClr val="003D8F"/>
              </a:buClr>
            </a:pPr>
            <a:r>
              <a:rPr lang="ru-RU" sz="1400" dirty="0">
                <a:solidFill>
                  <a:srgbClr val="002060"/>
                </a:solidFill>
              </a:rPr>
              <a:t>-</a:t>
            </a:r>
            <a:r>
              <a:rPr lang="ru-RU" sz="1700" dirty="0">
                <a:solidFill>
                  <a:srgbClr val="002060"/>
                </a:solidFill>
              </a:rPr>
              <a:t>Несоответствие между принятием равенства в обществе в целом и в ближайшем окружении значительно. У обоих полов есть так называемый феномен </a:t>
            </a:r>
            <a:r>
              <a:rPr lang="ru-RU" sz="1700" b="1" dirty="0">
                <a:solidFill>
                  <a:srgbClr val="002060"/>
                </a:solidFill>
              </a:rPr>
              <a:t>«только не у меня дома» </a:t>
            </a:r>
            <a:r>
              <a:rPr lang="ru-RU" sz="1700" dirty="0">
                <a:solidFill>
                  <a:srgbClr val="002060"/>
                </a:solidFill>
              </a:rPr>
              <a:t>: человек поддерживает /терпит (социальное) политическое решение, если оно напрямую не влияет на твою собственную жизнь. / </a:t>
            </a:r>
            <a:r>
              <a:rPr lang="de-DE" sz="1700" dirty="0"/>
              <a:t>Diskrepanz zwischen Akzeptanz für Gleichstellung gesamtgesellschaftlich und im direkten Umfeld ist erheblich</a:t>
            </a:r>
            <a:r>
              <a:rPr lang="ru-RU" sz="1700" dirty="0"/>
              <a:t> - </a:t>
            </a:r>
            <a:r>
              <a:rPr lang="de-DE" sz="1700" dirty="0"/>
              <a:t>und zwar bei beiden Geschlechtern</a:t>
            </a:r>
            <a:r>
              <a:rPr lang="ru-RU" sz="1700" dirty="0"/>
              <a:t> </a:t>
            </a:r>
            <a:r>
              <a:rPr lang="de-DE" sz="1700" dirty="0"/>
              <a:t>sog. </a:t>
            </a:r>
            <a:r>
              <a:rPr lang="de-DE" sz="1700" b="1" i="1" dirty="0"/>
              <a:t>not in </a:t>
            </a:r>
            <a:r>
              <a:rPr lang="de-DE" sz="1700" b="1" i="1" dirty="0" err="1"/>
              <a:t>my</a:t>
            </a:r>
            <a:r>
              <a:rPr lang="de-DE" sz="1700" b="1" i="1" dirty="0"/>
              <a:t> </a:t>
            </a:r>
            <a:r>
              <a:rPr lang="de-DE" sz="1700" b="1" i="1" dirty="0" err="1"/>
              <a:t>backyard</a:t>
            </a:r>
            <a:r>
              <a:rPr lang="de-DE" sz="1700" b="1" dirty="0"/>
              <a:t>-Phänomen</a:t>
            </a:r>
            <a:r>
              <a:rPr lang="de-DE" sz="1700" dirty="0"/>
              <a:t>: Man befürwortet</a:t>
            </a:r>
            <a:r>
              <a:rPr lang="ru-RU" sz="1700" dirty="0"/>
              <a:t> </a:t>
            </a:r>
            <a:r>
              <a:rPr lang="de-DE" sz="1700" dirty="0"/>
              <a:t>/</a:t>
            </a:r>
            <a:r>
              <a:rPr lang="ru-RU" sz="1700" dirty="0"/>
              <a:t> </a:t>
            </a:r>
            <a:r>
              <a:rPr lang="de-DE" sz="1700" dirty="0"/>
              <a:t>toleriert eine (gesellschafts-)politische Entscheidung/Entwicklung, allerdings nicht, wenn sie mit direkten Auswirkungen auf das eigene Leben verbunden ist</a:t>
            </a:r>
            <a:r>
              <a:rPr lang="ru-RU" sz="1700" dirty="0"/>
              <a:t>.</a:t>
            </a:r>
          </a:p>
          <a:p>
            <a:pPr marL="1586" indent="0" algn="just">
              <a:buClr>
                <a:srgbClr val="003D8F"/>
              </a:buClr>
            </a:pPr>
            <a:r>
              <a:rPr lang="ru-RU" sz="1700" dirty="0">
                <a:solidFill>
                  <a:srgbClr val="002060"/>
                </a:solidFill>
              </a:rPr>
              <a:t>-Женщины выступают за равенство, но не хотят, чтобы на них давила оплачиваемая работа и уход (за к-л.) или вступать в конфликт с партнерами за равенство; или же они не хотят отказываться от лидирующих позиций в домашнем хозяйстве и не позволяют мужчинам воспитывать детей (материнская охрана)./ </a:t>
            </a:r>
            <a:r>
              <a:rPr lang="de-DE" sz="1700" dirty="0"/>
              <a:t>Frauen befürworten Gleichstellung, möchten sich aber selbst nicht dem Druck von Erwerbstätigkeit und Care-Arbeit aussetzen oder für Gleichstellung Konflikt mit Partner eingehen; oder möchten eigenen Hegemonialanspruch auf die häusliche Sphäre nicht aufgeben und halten Mann aus Kindererziehung heraus (</a:t>
            </a:r>
            <a:r>
              <a:rPr lang="de-DE" sz="1700" i="1" dirty="0"/>
              <a:t>maternal </a:t>
            </a:r>
            <a:r>
              <a:rPr lang="de-DE" sz="1700" i="1" dirty="0" err="1"/>
              <a:t>gatekeeping</a:t>
            </a:r>
            <a:r>
              <a:rPr lang="de-DE" sz="1700" dirty="0"/>
              <a:t>)</a:t>
            </a:r>
            <a:r>
              <a:rPr lang="ru-RU" sz="1700" dirty="0"/>
              <a:t>.</a:t>
            </a:r>
          </a:p>
          <a:p>
            <a:pPr marL="1586" indent="0" algn="just">
              <a:buClr>
                <a:srgbClr val="003D8F"/>
              </a:buClr>
            </a:pPr>
            <a:r>
              <a:rPr lang="ru-RU" sz="1700" dirty="0"/>
              <a:t>-</a:t>
            </a:r>
            <a:r>
              <a:rPr lang="ru-RU" sz="1700" dirty="0">
                <a:solidFill>
                  <a:srgbClr val="002060"/>
                </a:solidFill>
              </a:rPr>
              <a:t>Мужчины (81%) признают преимущества равенства (для общества в целом), но не желают мириться с ограничениями.</a:t>
            </a:r>
            <a:r>
              <a:rPr lang="ru-RU" sz="1700" dirty="0"/>
              <a:t>/</a:t>
            </a:r>
            <a:r>
              <a:rPr lang="de-DE" sz="1700" dirty="0"/>
              <a:t>Männer erkennen Vorteile von Gleichberechtigung (gesamtgesellschaftlich) an (81%), wollen damit verbundene Einschränkungen aber nicht hinnehmen</a:t>
            </a:r>
            <a:r>
              <a:rPr lang="ru-RU" sz="1700" dirty="0"/>
              <a:t>.</a:t>
            </a:r>
          </a:p>
          <a:p>
            <a:pPr marL="287336" indent="-285750">
              <a:buClr>
                <a:srgbClr val="003D8F"/>
              </a:buClr>
              <a:buFont typeface="Wingdings" panose="05000000000000000000" pitchFamily="2" charset="2"/>
              <a:buChar char="§"/>
            </a:pPr>
            <a:endParaRPr lang="de-DE" dirty="0"/>
          </a:p>
        </p:txBody>
      </p:sp>
      <p:sp>
        <p:nvSpPr>
          <p:cNvPr id="3" name="Titel 2">
            <a:extLst>
              <a:ext uri="{FF2B5EF4-FFF2-40B4-BE49-F238E27FC236}">
                <a16:creationId xmlns:a16="http://schemas.microsoft.com/office/drawing/2014/main" id="{924321C4-3949-48E1-AB24-AEF3166F7F0C}"/>
              </a:ext>
            </a:extLst>
          </p:cNvPr>
          <p:cNvSpPr>
            <a:spLocks noGrp="1"/>
          </p:cNvSpPr>
          <p:nvPr>
            <p:ph type="title"/>
          </p:nvPr>
        </p:nvSpPr>
        <p:spPr>
          <a:xfrm>
            <a:off x="1928553" y="141316"/>
            <a:ext cx="7074131" cy="912780"/>
          </a:xfrm>
        </p:spPr>
        <p:txBody>
          <a:bodyPr/>
          <a:lstStyle/>
          <a:p>
            <a:pPr algn="l"/>
            <a:r>
              <a:rPr lang="ru-RU" sz="2000" dirty="0"/>
              <a:t>Причины распределения традиционных ролей –  «только не у меня дома» / </a:t>
            </a:r>
            <a:r>
              <a:rPr lang="de-DE" sz="2000" dirty="0"/>
              <a:t>Gründe für traditionelle Rollenverteilung - </a:t>
            </a:r>
            <a:r>
              <a:rPr lang="de-DE" sz="2000" i="1" dirty="0"/>
              <a:t>Not in </a:t>
            </a:r>
            <a:r>
              <a:rPr lang="de-DE" sz="2000" i="1" dirty="0" err="1"/>
              <a:t>my</a:t>
            </a:r>
            <a:r>
              <a:rPr lang="de-DE" sz="2000" i="1" dirty="0"/>
              <a:t> </a:t>
            </a:r>
            <a:r>
              <a:rPr lang="de-DE" sz="2000" i="1" dirty="0" err="1"/>
              <a:t>backyard</a:t>
            </a:r>
            <a:endParaRPr lang="de-DE" sz="2000" i="1" dirty="0"/>
          </a:p>
        </p:txBody>
      </p:sp>
      <p:sp>
        <p:nvSpPr>
          <p:cNvPr id="4" name="Foliennummernplatzhalter 3">
            <a:extLst>
              <a:ext uri="{FF2B5EF4-FFF2-40B4-BE49-F238E27FC236}">
                <a16:creationId xmlns:a16="http://schemas.microsoft.com/office/drawing/2014/main" id="{C781D026-CB46-4247-9B48-A6ED5014FB3D}"/>
              </a:ext>
            </a:extLst>
          </p:cNvPr>
          <p:cNvSpPr>
            <a:spLocks noGrp="1"/>
          </p:cNvSpPr>
          <p:nvPr>
            <p:ph type="sldNum" sz="quarter" idx="4"/>
          </p:nvPr>
        </p:nvSpPr>
        <p:spPr/>
        <p:txBody>
          <a:bodyPr/>
          <a:lstStyle/>
          <a:p>
            <a:r>
              <a:rPr lang="de-DE" dirty="0">
                <a:latin typeface="Calibri" panose="020F0502020204030204" pitchFamily="34" charset="0"/>
                <a:cs typeface="Calibri" panose="020F0502020204030204" pitchFamily="34" charset="0"/>
              </a:rPr>
              <a:t>Folie </a:t>
            </a:r>
            <a:fld id="{03B5B9DE-B9E4-4BBF-BC32-5B0CE085DA27}" type="slidenum">
              <a:rPr lang="de-DE" smtClean="0">
                <a:latin typeface="Calibri" panose="020F0502020204030204" pitchFamily="34" charset="0"/>
                <a:cs typeface="Calibri" panose="020F0502020204030204" pitchFamily="34" charset="0"/>
              </a:rPr>
              <a:pPr/>
              <a:t>11</a:t>
            </a:fld>
            <a:endParaRPr lang="de-DE" dirty="0">
              <a:latin typeface="Calibri" panose="020F0502020204030204" pitchFamily="34" charset="0"/>
              <a:cs typeface="Calibri" panose="020F0502020204030204" pitchFamily="34" charset="0"/>
            </a:endParaRPr>
          </a:p>
        </p:txBody>
      </p:sp>
      <p:sp>
        <p:nvSpPr>
          <p:cNvPr id="5" name="Datumsplatzhalter 4">
            <a:extLst>
              <a:ext uri="{FF2B5EF4-FFF2-40B4-BE49-F238E27FC236}">
                <a16:creationId xmlns:a16="http://schemas.microsoft.com/office/drawing/2014/main" id="{4287D3C4-720A-406B-90C0-095DF406767F}"/>
              </a:ext>
            </a:extLst>
          </p:cNvPr>
          <p:cNvSpPr>
            <a:spLocks noGrp="1"/>
          </p:cNvSpPr>
          <p:nvPr>
            <p:ph type="dt" sz="half" idx="2"/>
          </p:nvPr>
        </p:nvSpPr>
        <p:spPr/>
        <p:txBody>
          <a:bodyPr/>
          <a:lstStyle/>
          <a:p>
            <a:fld id="{EBA46348-6F89-4207-929F-6B3DA2941866}" type="datetime1">
              <a:rPr lang="de-DE" smtClean="0"/>
              <a:t>14.10.2020</a:t>
            </a:fld>
            <a:endParaRPr lang="de-DE" dirty="0"/>
          </a:p>
        </p:txBody>
      </p:sp>
    </p:spTree>
    <p:extLst>
      <p:ext uri="{BB962C8B-B14F-4D97-AF65-F5344CB8AC3E}">
        <p14:creationId xmlns:p14="http://schemas.microsoft.com/office/powerpoint/2010/main" val="114339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3"/>
          </p:nvPr>
        </p:nvSpPr>
        <p:spPr>
          <a:xfrm>
            <a:off x="327057" y="1379914"/>
            <a:ext cx="8416893" cy="5058986"/>
          </a:xfrm>
        </p:spPr>
        <p:txBody>
          <a:bodyPr/>
          <a:lstStyle/>
          <a:p>
            <a:pPr algn="just"/>
            <a:r>
              <a:rPr lang="ru-RU" sz="1800" dirty="0"/>
              <a:t>- </a:t>
            </a:r>
            <a:r>
              <a:rPr lang="ru-RU" sz="1800" dirty="0">
                <a:solidFill>
                  <a:srgbClr val="002060"/>
                </a:solidFill>
              </a:rPr>
              <a:t>80% мужчин уверены, что жены уступят им первенство в профессии. </a:t>
            </a:r>
            <a:r>
              <a:rPr lang="ru-RU" sz="1800" dirty="0"/>
              <a:t>/ 80% </a:t>
            </a:r>
            <a:r>
              <a:rPr lang="fr-FR" sz="1800" dirty="0"/>
              <a:t>der Männer erwarten, dass ihre Frau ihnen beruflich den Rücken frei hält.</a:t>
            </a:r>
          </a:p>
          <a:p>
            <a:pPr algn="just"/>
            <a:r>
              <a:rPr lang="fr-FR" sz="1800" dirty="0"/>
              <a:t>-</a:t>
            </a:r>
            <a:r>
              <a:rPr lang="ru-RU" sz="1800" dirty="0"/>
              <a:t> </a:t>
            </a:r>
            <a:r>
              <a:rPr lang="fr-FR" sz="1800" dirty="0">
                <a:solidFill>
                  <a:srgbClr val="002060"/>
                </a:solidFill>
              </a:rPr>
              <a:t>88% </a:t>
            </a:r>
            <a:r>
              <a:rPr lang="ru-RU" sz="1800" dirty="0">
                <a:solidFill>
                  <a:srgbClr val="002060"/>
                </a:solidFill>
              </a:rPr>
              <a:t>придерживаются мнения, что женщинам с маленькими детьми следует прекратить/сократить работу; 26% женщин предъявляют эти же требования к мужчинам.</a:t>
            </a:r>
            <a:r>
              <a:rPr lang="ru-RU" sz="1800" dirty="0"/>
              <a:t> / 88% </a:t>
            </a:r>
            <a:r>
              <a:rPr lang="fr-FR" sz="1800" dirty="0"/>
              <a:t>sind der Meinung, Frauen mit kleinen Kindern sollten Erwerbstätigkeit einstellen oder reduzieren, gleiche Forderung an Männer haben nur 26%.</a:t>
            </a:r>
          </a:p>
          <a:p>
            <a:pPr algn="just"/>
            <a:r>
              <a:rPr lang="ru-RU" sz="1800" dirty="0"/>
              <a:t>- </a:t>
            </a:r>
            <a:r>
              <a:rPr lang="ru-RU" sz="1800" dirty="0">
                <a:solidFill>
                  <a:srgbClr val="002060"/>
                </a:solidFill>
              </a:rPr>
              <a:t>противоположная тенденция: 12% мужчин хотят равной модели, даже если из-за этого им придется поступиться карьерой. / </a:t>
            </a:r>
            <a:r>
              <a:rPr lang="fr-FR" sz="1800" dirty="0"/>
              <a:t>gegenläufiger Trend: 12% der Männer wünschen sich gleichgestelltes Lebensmodell, selbst wenn sie deshalb beruflich zurückstecken</a:t>
            </a:r>
            <a:r>
              <a:rPr lang="ru-RU" sz="1800" dirty="0"/>
              <a:t>.</a:t>
            </a:r>
            <a:endParaRPr lang="fr-FR" sz="1800" dirty="0"/>
          </a:p>
          <a:p>
            <a:pPr algn="just"/>
            <a:r>
              <a:rPr lang="ru-RU" sz="1800" dirty="0"/>
              <a:t>- </a:t>
            </a:r>
            <a:r>
              <a:rPr lang="ru-RU" sz="1800" dirty="0">
                <a:solidFill>
                  <a:srgbClr val="002060"/>
                </a:solidFill>
              </a:rPr>
              <a:t>Опросы показывают: эта группа рассматривает партнерские справедливые отношения как элементарную часть открытой демократии и хотела бы реализовать это - социальные преимущества перевешивают личные недостатки. / </a:t>
            </a:r>
            <a:r>
              <a:rPr lang="fr-FR" sz="1800" dirty="0"/>
              <a:t>Befragungen zeigen: diese Gruppe sieht partnerschaftliche Fairness als elementaren Teil einer offenen Demokratie und möchte diese aus Überzeugung umsetzen – gesellschaftlicher Nutzen überwiegt den persönlichen Nachteil</a:t>
            </a:r>
            <a:r>
              <a:rPr lang="ru-RU" sz="1800" dirty="0"/>
              <a:t>.</a:t>
            </a:r>
            <a:endParaRPr lang="fr-FR" sz="1800" dirty="0"/>
          </a:p>
          <a:p>
            <a:endParaRPr lang="ru-RU" dirty="0"/>
          </a:p>
        </p:txBody>
      </p:sp>
      <p:sp>
        <p:nvSpPr>
          <p:cNvPr id="3" name="Заголовок 2"/>
          <p:cNvSpPr>
            <a:spLocks noGrp="1"/>
          </p:cNvSpPr>
          <p:nvPr>
            <p:ph type="title"/>
          </p:nvPr>
        </p:nvSpPr>
        <p:spPr>
          <a:xfrm>
            <a:off x="1853738" y="177340"/>
            <a:ext cx="7040880" cy="1022810"/>
          </a:xfrm>
        </p:spPr>
        <p:txBody>
          <a:bodyPr/>
          <a:lstStyle/>
          <a:p>
            <a:pPr algn="l"/>
            <a:r>
              <a:rPr lang="ru-RU" dirty="0"/>
              <a:t>Причины распределения традиционных ролей –  «только не у меня дома» / </a:t>
            </a:r>
            <a:r>
              <a:rPr lang="ru-RU" dirty="0" err="1"/>
              <a:t>Gründe</a:t>
            </a:r>
            <a:r>
              <a:rPr lang="ru-RU" dirty="0"/>
              <a:t> </a:t>
            </a:r>
            <a:r>
              <a:rPr lang="ru-RU" dirty="0" err="1"/>
              <a:t>für</a:t>
            </a:r>
            <a:r>
              <a:rPr lang="ru-RU" dirty="0"/>
              <a:t> </a:t>
            </a:r>
            <a:r>
              <a:rPr lang="ru-RU" dirty="0" err="1"/>
              <a:t>traditionelle</a:t>
            </a:r>
            <a:r>
              <a:rPr lang="ru-RU" dirty="0"/>
              <a:t> </a:t>
            </a:r>
            <a:r>
              <a:rPr lang="ru-RU" dirty="0" err="1"/>
              <a:t>Rollenverteilung</a:t>
            </a:r>
            <a:r>
              <a:rPr lang="ru-RU" dirty="0"/>
              <a:t> - </a:t>
            </a:r>
            <a:r>
              <a:rPr lang="ru-RU" dirty="0" err="1"/>
              <a:t>Not</a:t>
            </a:r>
            <a:r>
              <a:rPr lang="ru-RU" dirty="0"/>
              <a:t> </a:t>
            </a:r>
            <a:r>
              <a:rPr lang="ru-RU" dirty="0" err="1"/>
              <a:t>in</a:t>
            </a:r>
            <a:r>
              <a:rPr lang="ru-RU" dirty="0"/>
              <a:t> </a:t>
            </a:r>
            <a:r>
              <a:rPr lang="ru-RU" dirty="0" err="1"/>
              <a:t>my</a:t>
            </a:r>
            <a:r>
              <a:rPr lang="ru-RU" dirty="0"/>
              <a:t> </a:t>
            </a:r>
            <a:r>
              <a:rPr lang="ru-RU" dirty="0" err="1"/>
              <a:t>backyard</a:t>
            </a:r>
            <a:endParaRPr lang="ru-RU" dirty="0"/>
          </a:p>
        </p:txBody>
      </p:sp>
      <p:sp>
        <p:nvSpPr>
          <p:cNvPr id="4" name="Номер слайда 3"/>
          <p:cNvSpPr>
            <a:spLocks noGrp="1"/>
          </p:cNvSpPr>
          <p:nvPr>
            <p:ph type="sldNum" sz="quarter" idx="4"/>
          </p:nvPr>
        </p:nvSpPr>
        <p:spPr/>
        <p:txBody>
          <a:bodyPr/>
          <a:lstStyle/>
          <a:p>
            <a:r>
              <a:rPr lang="de-DE">
                <a:latin typeface="Calibri" panose="020F0502020204030204" pitchFamily="34" charset="0"/>
                <a:cs typeface="Calibri" panose="020F0502020204030204" pitchFamily="34" charset="0"/>
              </a:rPr>
              <a:t>Folie </a:t>
            </a:r>
            <a:fld id="{03B5B9DE-B9E4-4BBF-BC32-5B0CE085DA27}" type="slidenum">
              <a:rPr lang="de-DE" smtClean="0">
                <a:latin typeface="Calibri" panose="020F0502020204030204" pitchFamily="34" charset="0"/>
                <a:cs typeface="Calibri" panose="020F0502020204030204" pitchFamily="34" charset="0"/>
              </a:rPr>
              <a:pPr/>
              <a:t>12</a:t>
            </a:fld>
            <a:endParaRPr lang="de-DE" dirty="0">
              <a:latin typeface="Calibri" panose="020F0502020204030204" pitchFamily="34" charset="0"/>
              <a:cs typeface="Calibri" panose="020F0502020204030204" pitchFamily="34" charset="0"/>
            </a:endParaRPr>
          </a:p>
        </p:txBody>
      </p:sp>
      <p:sp>
        <p:nvSpPr>
          <p:cNvPr id="5" name="Дата 4"/>
          <p:cNvSpPr>
            <a:spLocks noGrp="1"/>
          </p:cNvSpPr>
          <p:nvPr>
            <p:ph type="dt" sz="half" idx="2"/>
          </p:nvPr>
        </p:nvSpPr>
        <p:spPr/>
        <p:txBody>
          <a:bodyPr/>
          <a:lstStyle/>
          <a:p>
            <a:fld id="{EBA46348-6F89-4207-929F-6B3DA2941866}" type="datetime1">
              <a:rPr lang="de-DE" smtClean="0"/>
              <a:t>14.10.2020</a:t>
            </a:fld>
            <a:endParaRPr lang="de-DE" dirty="0"/>
          </a:p>
        </p:txBody>
      </p:sp>
    </p:spTree>
    <p:extLst>
      <p:ext uri="{BB962C8B-B14F-4D97-AF65-F5344CB8AC3E}">
        <p14:creationId xmlns:p14="http://schemas.microsoft.com/office/powerpoint/2010/main" val="1140790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B908723-9F88-4516-BAB1-D74FDA7485C0}"/>
              </a:ext>
            </a:extLst>
          </p:cNvPr>
          <p:cNvSpPr>
            <a:spLocks noGrp="1"/>
          </p:cNvSpPr>
          <p:nvPr>
            <p:ph type="body" sz="quarter" idx="13"/>
          </p:nvPr>
        </p:nvSpPr>
        <p:spPr>
          <a:xfrm>
            <a:off x="91440" y="1065872"/>
            <a:ext cx="8961119" cy="5384804"/>
          </a:xfrm>
        </p:spPr>
        <p:txBody>
          <a:bodyPr/>
          <a:lstStyle/>
          <a:p>
            <a:pPr marL="1586" indent="0" algn="just">
              <a:buClr>
                <a:srgbClr val="003D8F"/>
              </a:buClr>
            </a:pPr>
            <a:r>
              <a:rPr lang="ru-RU" sz="1400" b="1" dirty="0">
                <a:solidFill>
                  <a:srgbClr val="002060"/>
                </a:solidFill>
              </a:rPr>
              <a:t>- Важно: «справедливый» не означает «равный»;</a:t>
            </a:r>
            <a:r>
              <a:rPr lang="ru-RU" sz="1400" dirty="0">
                <a:solidFill>
                  <a:srgbClr val="002060"/>
                </a:solidFill>
              </a:rPr>
              <a:t> Распределить умственную нагрузку так, чтобы (в идеале) отказаться от социальных ожиданий/образцов для подражания, найти реальные компромиссы в спорных областях, справедливо распределить менее любимые; Регулярное общение и, при необходимости, пересмотр распределения домашних дел (отличает традиционное домашнее хозяйство от равноправного). / </a:t>
            </a:r>
            <a:r>
              <a:rPr lang="de-DE" sz="1400" b="1" dirty="0"/>
              <a:t>Wichtig: „gerecht“ heißt nicht „gleich“; </a:t>
            </a:r>
            <a:r>
              <a:rPr lang="de-DE" sz="1400" dirty="0"/>
              <a:t>mental </a:t>
            </a:r>
            <a:r>
              <a:rPr lang="de-DE" sz="1400" dirty="0" err="1"/>
              <a:t>load</a:t>
            </a:r>
            <a:r>
              <a:rPr lang="de-DE" sz="1400" dirty="0"/>
              <a:t> so verteilen, dass (im Idealfall) frei von gesellschaftlichen Erwartungen und Rollenbildern echte Kompromisse in umkämpften Feldern gefunden und weniger beliebte fair aufgeteilt werden; regelmäßige Kommunikation und ggf. Neuverhandlung über die Haushaltsaufgaben (unterscheidet traditionelle von gleichgestellten Haushalten)</a:t>
            </a:r>
            <a:r>
              <a:rPr lang="ru-RU" sz="1400" dirty="0"/>
              <a:t>.</a:t>
            </a:r>
          </a:p>
          <a:p>
            <a:pPr marL="1586" indent="0" algn="just">
              <a:buClr>
                <a:srgbClr val="003D8F"/>
              </a:buClr>
            </a:pPr>
            <a:r>
              <a:rPr lang="ru-RU" sz="1400" dirty="0">
                <a:solidFill>
                  <a:srgbClr val="002060"/>
                </a:solidFill>
              </a:rPr>
              <a:t>- Работа по принципу винта: гендерная разница в уходе (за к.-л.) уменьшается на 22%, если оба работают 35 часов в неделю (самое эффективное средство). / </a:t>
            </a:r>
            <a:r>
              <a:rPr lang="de-DE" sz="1400" dirty="0"/>
              <a:t>Stellschraube Arbeitszeit: Gender Care Gap sinkt um 22%, wenn beide 35h/Woche arbeiten (effektivstes Mittel)</a:t>
            </a:r>
            <a:r>
              <a:rPr lang="ru-RU" sz="1400" dirty="0"/>
              <a:t>.</a:t>
            </a:r>
            <a:endParaRPr lang="de-DE" sz="1400" dirty="0"/>
          </a:p>
          <a:p>
            <a:pPr marL="1586" indent="0" algn="just">
              <a:buClr>
                <a:srgbClr val="003D8F"/>
              </a:buClr>
            </a:pPr>
            <a:r>
              <a:rPr lang="ru-RU" sz="1400" dirty="0">
                <a:solidFill>
                  <a:srgbClr val="002060"/>
                </a:solidFill>
              </a:rPr>
              <a:t>- Гендерное равенство в профессии для матерей </a:t>
            </a:r>
            <a:r>
              <a:rPr lang="ru-RU" sz="1400" u="sng" dirty="0">
                <a:solidFill>
                  <a:srgbClr val="002060"/>
                </a:solidFill>
              </a:rPr>
              <a:t>и</a:t>
            </a:r>
            <a:r>
              <a:rPr lang="ru-RU" sz="1400" dirty="0">
                <a:solidFill>
                  <a:srgbClr val="002060"/>
                </a:solidFill>
              </a:rPr>
              <a:t> отцов: до сих пор были созданы слишком односторонние стимулы, которые должны укрепить позиции женщин в профессии; не забывать, что  следует выполнять работу по дому. </a:t>
            </a:r>
            <a:r>
              <a:rPr lang="ru-RU" sz="1400" dirty="0"/>
              <a:t>/ </a:t>
            </a:r>
            <a:r>
              <a:rPr lang="de-DE" sz="1400" dirty="0"/>
              <a:t>Gleichstellungsarbeit für Mütter </a:t>
            </a:r>
            <a:r>
              <a:rPr lang="de-DE" sz="1400" u="sng" dirty="0"/>
              <a:t>und</a:t>
            </a:r>
            <a:r>
              <a:rPr lang="de-DE" sz="1400" dirty="0"/>
              <a:t> Väter: bisher wurden sehr einseitige Anreize geschaffen, die Frauen im Beruf stärken sollen; laufen ins Leere, wenn die Arbeit zuhause dann liegen bleibt</a:t>
            </a:r>
            <a:r>
              <a:rPr lang="ru-RU" sz="1400" dirty="0"/>
              <a:t>.</a:t>
            </a:r>
            <a:endParaRPr lang="de-DE" sz="1400" dirty="0"/>
          </a:p>
          <a:p>
            <a:pPr marL="1586" indent="0">
              <a:buClr>
                <a:srgbClr val="003D8F"/>
              </a:buClr>
            </a:pPr>
            <a:r>
              <a:rPr lang="ru-RU" sz="1400" dirty="0">
                <a:solidFill>
                  <a:srgbClr val="002060"/>
                </a:solidFill>
              </a:rPr>
              <a:t>- Поддерживать разнообразие: поддержать семьи, чтобы они без к.-л. социального давления могли самостоятельно выбрать подходящую модель, с помощью которой все участники добьются максимальных результатов (даже если это модель кормильца семьи). </a:t>
            </a:r>
            <a:r>
              <a:rPr lang="ru-RU" sz="1400" dirty="0"/>
              <a:t>/ </a:t>
            </a:r>
            <a:r>
              <a:rPr lang="de-DE" sz="1400" dirty="0"/>
              <a:t>Diversität stützen: Familien dabei unterstützen, dass sie frei von gesellschaftlichem Druck das Modell wählen können, das individuell am besten zu ihnen passt und mit dem sich alle Beteiligten größtmöglich selbstverwirklichen können (auch wenn das ein Familienernährer-Modell ist)</a:t>
            </a:r>
            <a:r>
              <a:rPr lang="ru-RU" sz="1400" dirty="0"/>
              <a:t>.</a:t>
            </a:r>
            <a:endParaRPr lang="de-DE" sz="1400" dirty="0"/>
          </a:p>
          <a:p>
            <a:pPr marL="1586" indent="0">
              <a:buClr>
                <a:srgbClr val="003D8F"/>
              </a:buClr>
            </a:pPr>
            <a:r>
              <a:rPr lang="ru-RU" sz="1400" dirty="0"/>
              <a:t>- </a:t>
            </a:r>
            <a:r>
              <a:rPr lang="ru-RU" sz="1400" dirty="0">
                <a:solidFill>
                  <a:srgbClr val="002060"/>
                </a:solidFill>
              </a:rPr>
              <a:t>Убедить женщин и мужчин, чтобы они равнозначно выполняли работу по дому: углубляется взаимозависимость, исчезает риск не справиться с некоторыми задачами самостоятельно. </a:t>
            </a:r>
            <a:r>
              <a:rPr lang="ru-RU" sz="1400" dirty="0"/>
              <a:t>/ </a:t>
            </a:r>
            <a:r>
              <a:rPr lang="de-DE" sz="1400" dirty="0"/>
              <a:t>Frauen und Männer darin stärken, dass sie alle anfallenden Aufgaben im Haus selbstständig erledigen können: senkt Co-Abhängigkeit und damit Risiko in einer Beziehung zu bleiben aus Angst alleine bestimmte Aufgaben nicht bewältigen zu können.</a:t>
            </a:r>
          </a:p>
          <a:p>
            <a:pPr marL="468308" lvl="1" indent="-285750"/>
            <a:endParaRPr lang="de-DE" dirty="0"/>
          </a:p>
        </p:txBody>
      </p:sp>
      <p:sp>
        <p:nvSpPr>
          <p:cNvPr id="3" name="Titel 2">
            <a:extLst>
              <a:ext uri="{FF2B5EF4-FFF2-40B4-BE49-F238E27FC236}">
                <a16:creationId xmlns:a16="http://schemas.microsoft.com/office/drawing/2014/main" id="{924321C4-3949-48E1-AB24-AEF3166F7F0C}"/>
              </a:ext>
            </a:extLst>
          </p:cNvPr>
          <p:cNvSpPr>
            <a:spLocks noGrp="1"/>
          </p:cNvSpPr>
          <p:nvPr>
            <p:ph type="title"/>
          </p:nvPr>
        </p:nvSpPr>
        <p:spPr>
          <a:xfrm>
            <a:off x="2136371" y="83127"/>
            <a:ext cx="6899564" cy="982745"/>
          </a:xfrm>
        </p:spPr>
        <p:txBody>
          <a:bodyPr/>
          <a:lstStyle/>
          <a:p>
            <a:pPr algn="l"/>
            <a:r>
              <a:rPr lang="ru-RU" sz="2000" dirty="0"/>
              <a:t>Справедливое распределение умственной нагрузки</a:t>
            </a:r>
            <a:br>
              <a:rPr lang="ru-RU" sz="2000" dirty="0"/>
            </a:br>
            <a:r>
              <a:rPr lang="ru-RU" sz="2000" dirty="0"/>
              <a:t>– возможные меры</a:t>
            </a:r>
            <a:br>
              <a:rPr lang="ru-RU" sz="2000" dirty="0"/>
            </a:br>
            <a:r>
              <a:rPr lang="de-DE" sz="2000" dirty="0"/>
              <a:t>Mental </a:t>
            </a:r>
            <a:r>
              <a:rPr lang="de-DE" sz="2000" dirty="0" err="1"/>
              <a:t>load</a:t>
            </a:r>
            <a:r>
              <a:rPr lang="de-DE" sz="2000" dirty="0"/>
              <a:t> gerecht verteilen – mögliche Maßnahmen</a:t>
            </a:r>
          </a:p>
        </p:txBody>
      </p:sp>
      <p:sp>
        <p:nvSpPr>
          <p:cNvPr id="4" name="Foliennummernplatzhalter 3">
            <a:extLst>
              <a:ext uri="{FF2B5EF4-FFF2-40B4-BE49-F238E27FC236}">
                <a16:creationId xmlns:a16="http://schemas.microsoft.com/office/drawing/2014/main" id="{C781D026-CB46-4247-9B48-A6ED5014FB3D}"/>
              </a:ext>
            </a:extLst>
          </p:cNvPr>
          <p:cNvSpPr>
            <a:spLocks noGrp="1"/>
          </p:cNvSpPr>
          <p:nvPr>
            <p:ph type="sldNum" sz="quarter" idx="4"/>
          </p:nvPr>
        </p:nvSpPr>
        <p:spPr/>
        <p:txBody>
          <a:bodyPr/>
          <a:lstStyle/>
          <a:p>
            <a:r>
              <a:rPr lang="de-DE" dirty="0">
                <a:latin typeface="Calibri" panose="020F0502020204030204" pitchFamily="34" charset="0"/>
                <a:cs typeface="Calibri" panose="020F0502020204030204" pitchFamily="34" charset="0"/>
              </a:rPr>
              <a:t>Folie </a:t>
            </a:r>
            <a:fld id="{03B5B9DE-B9E4-4BBF-BC32-5B0CE085DA27}" type="slidenum">
              <a:rPr lang="de-DE" smtClean="0">
                <a:latin typeface="Calibri" panose="020F0502020204030204" pitchFamily="34" charset="0"/>
                <a:cs typeface="Calibri" panose="020F0502020204030204" pitchFamily="34" charset="0"/>
              </a:rPr>
              <a:pPr/>
              <a:t>13</a:t>
            </a:fld>
            <a:endParaRPr lang="de-DE" dirty="0">
              <a:latin typeface="Calibri" panose="020F0502020204030204" pitchFamily="34" charset="0"/>
              <a:cs typeface="Calibri" panose="020F0502020204030204" pitchFamily="34" charset="0"/>
            </a:endParaRPr>
          </a:p>
        </p:txBody>
      </p:sp>
      <p:sp>
        <p:nvSpPr>
          <p:cNvPr id="5" name="Datumsplatzhalter 4">
            <a:extLst>
              <a:ext uri="{FF2B5EF4-FFF2-40B4-BE49-F238E27FC236}">
                <a16:creationId xmlns:a16="http://schemas.microsoft.com/office/drawing/2014/main" id="{4287D3C4-720A-406B-90C0-095DF406767F}"/>
              </a:ext>
            </a:extLst>
          </p:cNvPr>
          <p:cNvSpPr>
            <a:spLocks noGrp="1"/>
          </p:cNvSpPr>
          <p:nvPr>
            <p:ph type="dt" sz="half" idx="2"/>
          </p:nvPr>
        </p:nvSpPr>
        <p:spPr/>
        <p:txBody>
          <a:bodyPr/>
          <a:lstStyle/>
          <a:p>
            <a:fld id="{EBA46348-6F89-4207-929F-6B3DA2941866}" type="datetime1">
              <a:rPr lang="de-DE" smtClean="0"/>
              <a:t>14.10.2020</a:t>
            </a:fld>
            <a:endParaRPr lang="de-DE" dirty="0"/>
          </a:p>
        </p:txBody>
      </p:sp>
    </p:spTree>
    <p:extLst>
      <p:ext uri="{BB962C8B-B14F-4D97-AF65-F5344CB8AC3E}">
        <p14:creationId xmlns:p14="http://schemas.microsoft.com/office/powerpoint/2010/main" val="1912793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66712423-5B01-4713-8C2E-AE9D46CB085C}"/>
              </a:ext>
            </a:extLst>
          </p:cNvPr>
          <p:cNvSpPr txBox="1">
            <a:spLocks noChangeArrowheads="1"/>
          </p:cNvSpPr>
          <p:nvPr/>
        </p:nvSpPr>
        <p:spPr bwMode="auto">
          <a:xfrm>
            <a:off x="636588" y="1130531"/>
            <a:ext cx="6067992" cy="4892658"/>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p>
            <a:pPr algn="ctr" eaLnBrk="0" fontAlgn="base" hangingPunct="0">
              <a:spcBef>
                <a:spcPct val="0"/>
              </a:spcBef>
              <a:spcAft>
                <a:spcPct val="0"/>
              </a:spcAft>
              <a:defRPr/>
            </a:pPr>
            <a:r>
              <a:rPr lang="de-DE" sz="2400" b="1" kern="0" dirty="0">
                <a:solidFill>
                  <a:srgbClr val="003D8F"/>
                </a:solidFill>
                <a:latin typeface="Calibri" pitchFamily="34" charset="0"/>
                <a:ea typeface="+mj-ea"/>
                <a:cs typeface="Calibri" pitchFamily="34" charset="0"/>
              </a:rPr>
              <a:t>Mental Load und Gender Care Gap</a:t>
            </a:r>
          </a:p>
          <a:p>
            <a:pPr algn="ctr" eaLnBrk="0" fontAlgn="base" hangingPunct="0">
              <a:spcBef>
                <a:spcPct val="0"/>
              </a:spcBef>
              <a:spcAft>
                <a:spcPct val="0"/>
              </a:spcAft>
              <a:defRPr/>
            </a:pPr>
            <a:r>
              <a:rPr lang="de-DE" b="1" kern="0" dirty="0">
                <a:solidFill>
                  <a:srgbClr val="003D8F"/>
                </a:solidFill>
                <a:latin typeface="Calibri" pitchFamily="34" charset="0"/>
                <a:ea typeface="+mj-ea"/>
                <a:cs typeface="Calibri" pitchFamily="34" charset="0"/>
              </a:rPr>
              <a:t>Hemmschuh und Chance der Gleichstellung</a:t>
            </a:r>
            <a:endParaRPr lang="ru-RU" b="1" kern="0" dirty="0">
              <a:solidFill>
                <a:srgbClr val="003D8F"/>
              </a:solidFill>
              <a:latin typeface="Calibri" pitchFamily="34" charset="0"/>
              <a:ea typeface="+mj-ea"/>
              <a:cs typeface="Calibri" pitchFamily="34" charset="0"/>
            </a:endParaRPr>
          </a:p>
          <a:p>
            <a:pPr algn="ctr" eaLnBrk="0" fontAlgn="base" hangingPunct="0">
              <a:spcBef>
                <a:spcPct val="0"/>
              </a:spcBef>
              <a:spcAft>
                <a:spcPct val="0"/>
              </a:spcAft>
              <a:defRPr/>
            </a:pPr>
            <a:r>
              <a:rPr lang="ru-RU" sz="2000" b="1" kern="0" dirty="0">
                <a:solidFill>
                  <a:srgbClr val="003D8F"/>
                </a:solidFill>
                <a:latin typeface="Calibri" pitchFamily="34" charset="0"/>
                <a:ea typeface="+mj-ea"/>
                <a:cs typeface="Calibri" pitchFamily="34" charset="0"/>
              </a:rPr>
              <a:t>Умственная нагрузка и</a:t>
            </a:r>
          </a:p>
          <a:p>
            <a:pPr algn="ctr" eaLnBrk="0" fontAlgn="base" hangingPunct="0">
              <a:spcBef>
                <a:spcPct val="0"/>
              </a:spcBef>
              <a:spcAft>
                <a:spcPct val="0"/>
              </a:spcAft>
              <a:defRPr/>
            </a:pPr>
            <a:r>
              <a:rPr lang="ru-RU" sz="2000" b="1" kern="0" dirty="0">
                <a:solidFill>
                  <a:srgbClr val="003D8F"/>
                </a:solidFill>
                <a:latin typeface="Calibri" pitchFamily="34" charset="0"/>
                <a:ea typeface="+mj-ea"/>
                <a:cs typeface="Calibri" pitchFamily="34" charset="0"/>
              </a:rPr>
              <a:t>гендерный разрыв</a:t>
            </a:r>
          </a:p>
          <a:p>
            <a:pPr algn="ctr" eaLnBrk="0" fontAlgn="base" hangingPunct="0">
              <a:spcBef>
                <a:spcPct val="0"/>
              </a:spcBef>
              <a:spcAft>
                <a:spcPct val="0"/>
              </a:spcAft>
              <a:defRPr/>
            </a:pPr>
            <a:r>
              <a:rPr lang="ru-RU" b="1" kern="0" dirty="0">
                <a:solidFill>
                  <a:srgbClr val="003D8F"/>
                </a:solidFill>
                <a:latin typeface="Calibri" pitchFamily="34" charset="0"/>
                <a:ea typeface="+mj-ea"/>
                <a:cs typeface="Calibri" pitchFamily="34" charset="0"/>
              </a:rPr>
              <a:t>Препятствие и возможность достижения равенства</a:t>
            </a:r>
          </a:p>
          <a:p>
            <a:pPr algn="ctr" eaLnBrk="0" fontAlgn="base" hangingPunct="0">
              <a:spcBef>
                <a:spcPct val="0"/>
              </a:spcBef>
              <a:spcAft>
                <a:spcPct val="0"/>
              </a:spcAft>
              <a:defRPr/>
            </a:pPr>
            <a:r>
              <a:rPr lang="ru-RU" sz="4000" b="1" kern="0" dirty="0">
                <a:solidFill>
                  <a:srgbClr val="003D8F"/>
                </a:solidFill>
                <a:latin typeface="Calibri" pitchFamily="34" charset="0"/>
                <a:ea typeface="+mj-ea"/>
                <a:cs typeface="Calibri" pitchFamily="34" charset="0"/>
              </a:rPr>
              <a:t>   </a:t>
            </a:r>
            <a:r>
              <a:rPr lang="de-DE" sz="2800" b="1" kern="0" dirty="0">
                <a:solidFill>
                  <a:srgbClr val="003D8F"/>
                </a:solidFill>
                <a:latin typeface="Calibri" pitchFamily="34" charset="0"/>
                <a:ea typeface="+mj-ea"/>
                <a:cs typeface="Calibri" pitchFamily="34" charset="0"/>
              </a:rPr>
              <a:t>Vielen Dank für Ihre </a:t>
            </a:r>
            <a:r>
              <a:rPr lang="ru-RU" sz="2800" b="1" kern="0" dirty="0">
                <a:solidFill>
                  <a:srgbClr val="003D8F"/>
                </a:solidFill>
                <a:latin typeface="Calibri" pitchFamily="34" charset="0"/>
                <a:ea typeface="+mj-ea"/>
                <a:cs typeface="Calibri" pitchFamily="34" charset="0"/>
              </a:rPr>
              <a:t>  </a:t>
            </a:r>
            <a:r>
              <a:rPr lang="de-DE" sz="2800" b="1" kern="0" dirty="0">
                <a:solidFill>
                  <a:srgbClr val="003D8F"/>
                </a:solidFill>
                <a:latin typeface="Calibri" pitchFamily="34" charset="0"/>
                <a:ea typeface="+mj-ea"/>
                <a:cs typeface="Calibri" pitchFamily="34" charset="0"/>
              </a:rPr>
              <a:t>Aufmerksamkeit!</a:t>
            </a:r>
            <a:endParaRPr lang="ru-RU" sz="2800" b="1" kern="0" dirty="0">
              <a:solidFill>
                <a:srgbClr val="003D8F"/>
              </a:solidFill>
              <a:latin typeface="Calibri" pitchFamily="34" charset="0"/>
              <a:ea typeface="+mj-ea"/>
              <a:cs typeface="Calibri" pitchFamily="34" charset="0"/>
            </a:endParaRPr>
          </a:p>
          <a:p>
            <a:pPr algn="ctr" eaLnBrk="0" fontAlgn="base" hangingPunct="0">
              <a:spcBef>
                <a:spcPct val="0"/>
              </a:spcBef>
              <a:spcAft>
                <a:spcPct val="0"/>
              </a:spcAft>
              <a:defRPr/>
            </a:pPr>
            <a:r>
              <a:rPr lang="ru-RU" sz="2800" b="1" kern="0" dirty="0">
                <a:solidFill>
                  <a:srgbClr val="FF0000"/>
                </a:solidFill>
                <a:latin typeface="Calibri" pitchFamily="34" charset="0"/>
                <a:ea typeface="+mj-ea"/>
                <a:cs typeface="Calibri" pitchFamily="34" charset="0"/>
              </a:rPr>
              <a:t>Большое спасибо за внимание!</a:t>
            </a:r>
            <a:endParaRPr lang="de-DE" sz="2800" b="1" kern="0" dirty="0">
              <a:solidFill>
                <a:srgbClr val="FF0000"/>
              </a:solidFill>
              <a:latin typeface="Calibri" pitchFamily="34" charset="0"/>
              <a:ea typeface="+mj-ea"/>
              <a:cs typeface="Calibri" pitchFamily="34" charset="0"/>
            </a:endParaRPr>
          </a:p>
          <a:p>
            <a:pPr eaLnBrk="0" fontAlgn="base" hangingPunct="0">
              <a:spcBef>
                <a:spcPct val="0"/>
              </a:spcBef>
              <a:spcAft>
                <a:spcPct val="0"/>
              </a:spcAft>
              <a:defRPr/>
            </a:pPr>
            <a:endParaRPr lang="de-DE" sz="2800" b="1" kern="0" dirty="0">
              <a:solidFill>
                <a:srgbClr val="003D8F"/>
              </a:solidFill>
              <a:latin typeface="Calibri" pitchFamily="34" charset="0"/>
              <a:ea typeface="+mj-ea"/>
              <a:cs typeface="Calibri" pitchFamily="34" charset="0"/>
            </a:endParaRPr>
          </a:p>
          <a:p>
            <a:pPr eaLnBrk="0" fontAlgn="base" hangingPunct="0">
              <a:spcBef>
                <a:spcPct val="0"/>
              </a:spcBef>
              <a:spcAft>
                <a:spcPct val="0"/>
              </a:spcAft>
              <a:defRPr/>
            </a:pPr>
            <a:r>
              <a:rPr lang="ru-RU" b="1" i="1" kern="0" dirty="0">
                <a:solidFill>
                  <a:srgbClr val="003D8F"/>
                </a:solidFill>
                <a:latin typeface="Calibri" pitchFamily="34" charset="0"/>
                <a:cs typeface="Calibri" pitchFamily="34" charset="0"/>
              </a:rPr>
              <a:t>Сюзанне Майер</a:t>
            </a:r>
          </a:p>
          <a:p>
            <a:pPr eaLnBrk="0" fontAlgn="base" hangingPunct="0">
              <a:spcBef>
                <a:spcPct val="0"/>
              </a:spcBef>
              <a:spcAft>
                <a:spcPct val="0"/>
              </a:spcAft>
              <a:defRPr/>
            </a:pPr>
            <a:r>
              <a:rPr lang="ru-RU" b="1" i="1" kern="0" dirty="0">
                <a:solidFill>
                  <a:srgbClr val="003D8F"/>
                </a:solidFill>
                <a:latin typeface="Calibri" pitchFamily="34" charset="0"/>
                <a:cs typeface="Calibri" pitchFamily="34" charset="0"/>
              </a:rPr>
              <a:t>консультант по вопросам равных прав </a:t>
            </a:r>
          </a:p>
          <a:p>
            <a:pPr eaLnBrk="0" fontAlgn="base" hangingPunct="0">
              <a:spcBef>
                <a:spcPct val="0"/>
              </a:spcBef>
              <a:spcAft>
                <a:spcPct val="0"/>
              </a:spcAft>
              <a:defRPr/>
            </a:pPr>
            <a:r>
              <a:rPr lang="ru-RU" b="1" i="1" kern="0" dirty="0">
                <a:solidFill>
                  <a:srgbClr val="003D8F"/>
                </a:solidFill>
                <a:latin typeface="Calibri" pitchFamily="34" charset="0"/>
                <a:cs typeface="Calibri" pitchFamily="34" charset="0"/>
              </a:rPr>
              <a:t>и равных возможностей </a:t>
            </a:r>
          </a:p>
          <a:p>
            <a:pPr eaLnBrk="0" fontAlgn="base" hangingPunct="0">
              <a:spcBef>
                <a:spcPct val="0"/>
              </a:spcBef>
              <a:spcAft>
                <a:spcPct val="0"/>
              </a:spcAft>
              <a:defRPr/>
            </a:pPr>
            <a:r>
              <a:rPr lang="ru-RU" b="1" kern="0" dirty="0" err="1">
                <a:solidFill>
                  <a:srgbClr val="003D8F"/>
                </a:solidFill>
                <a:latin typeface="Calibri" pitchFamily="34" charset="0"/>
                <a:cs typeface="Calibri" pitchFamily="34" charset="0"/>
              </a:rPr>
              <a:t>Susanne</a:t>
            </a:r>
            <a:r>
              <a:rPr lang="ru-RU" b="1" kern="0" dirty="0">
                <a:solidFill>
                  <a:srgbClr val="003D8F"/>
                </a:solidFill>
                <a:latin typeface="Calibri" pitchFamily="34" charset="0"/>
                <a:cs typeface="Calibri" pitchFamily="34" charset="0"/>
              </a:rPr>
              <a:t> </a:t>
            </a:r>
            <a:r>
              <a:rPr lang="ru-RU" b="1" kern="0" dirty="0" err="1">
                <a:solidFill>
                  <a:srgbClr val="003D8F"/>
                </a:solidFill>
                <a:latin typeface="Calibri" pitchFamily="34" charset="0"/>
                <a:cs typeface="Calibri" pitchFamily="34" charset="0"/>
              </a:rPr>
              <a:t>Maier</a:t>
            </a:r>
            <a:endParaRPr lang="ru-RU" b="1" kern="0" dirty="0">
              <a:solidFill>
                <a:srgbClr val="003D8F"/>
              </a:solidFill>
              <a:latin typeface="Calibri" pitchFamily="34" charset="0"/>
              <a:cs typeface="Calibri" pitchFamily="34" charset="0"/>
            </a:endParaRPr>
          </a:p>
          <a:p>
            <a:pPr eaLnBrk="0" fontAlgn="base" hangingPunct="0">
              <a:spcBef>
                <a:spcPct val="0"/>
              </a:spcBef>
              <a:spcAft>
                <a:spcPct val="0"/>
              </a:spcAft>
              <a:defRPr/>
            </a:pPr>
            <a:r>
              <a:rPr lang="ru-RU" b="1" kern="0" dirty="0" err="1">
                <a:solidFill>
                  <a:srgbClr val="003D8F"/>
                </a:solidFill>
                <a:latin typeface="Calibri" pitchFamily="34" charset="0"/>
                <a:cs typeface="Calibri" pitchFamily="34" charset="0"/>
              </a:rPr>
              <a:t>Referentin</a:t>
            </a:r>
            <a:r>
              <a:rPr lang="ru-RU" b="1" kern="0" dirty="0">
                <a:solidFill>
                  <a:srgbClr val="003D8F"/>
                </a:solidFill>
                <a:latin typeface="Calibri" pitchFamily="34" charset="0"/>
                <a:cs typeface="Calibri" pitchFamily="34" charset="0"/>
              </a:rPr>
              <a:t> </a:t>
            </a:r>
            <a:r>
              <a:rPr lang="ru-RU" b="1" kern="0" dirty="0" err="1">
                <a:solidFill>
                  <a:srgbClr val="003D8F"/>
                </a:solidFill>
                <a:latin typeface="Calibri" pitchFamily="34" charset="0"/>
                <a:cs typeface="Calibri" pitchFamily="34" charset="0"/>
              </a:rPr>
              <a:t>für</a:t>
            </a:r>
            <a:r>
              <a:rPr lang="ru-RU" b="1" kern="0" dirty="0">
                <a:solidFill>
                  <a:srgbClr val="003D8F"/>
                </a:solidFill>
                <a:latin typeface="Calibri" pitchFamily="34" charset="0"/>
                <a:cs typeface="Calibri" pitchFamily="34" charset="0"/>
              </a:rPr>
              <a:t> </a:t>
            </a:r>
            <a:r>
              <a:rPr lang="ru-RU" b="1" kern="0" dirty="0" err="1">
                <a:solidFill>
                  <a:srgbClr val="003D8F"/>
                </a:solidFill>
                <a:latin typeface="Calibri" pitchFamily="34" charset="0"/>
                <a:cs typeface="Calibri" pitchFamily="34" charset="0"/>
              </a:rPr>
              <a:t>Gleichstellung</a:t>
            </a:r>
            <a:endParaRPr lang="ru-RU" b="1" kern="0" dirty="0">
              <a:solidFill>
                <a:srgbClr val="003D8F"/>
              </a:solidFill>
              <a:latin typeface="Calibri" pitchFamily="34" charset="0"/>
              <a:cs typeface="Calibri" pitchFamily="34" charset="0"/>
            </a:endParaRPr>
          </a:p>
          <a:p>
            <a:pPr eaLnBrk="0" fontAlgn="base" hangingPunct="0">
              <a:spcBef>
                <a:spcPct val="0"/>
              </a:spcBef>
              <a:spcAft>
                <a:spcPct val="0"/>
              </a:spcAft>
              <a:defRPr/>
            </a:pPr>
            <a:r>
              <a:rPr lang="ru-RU" b="1" kern="0" dirty="0">
                <a:solidFill>
                  <a:srgbClr val="003D8F"/>
                </a:solidFill>
                <a:latin typeface="Calibri" pitchFamily="34" charset="0"/>
                <a:cs typeface="Calibri" pitchFamily="34" charset="0"/>
              </a:rPr>
              <a:t>20.10.2020</a:t>
            </a:r>
          </a:p>
        </p:txBody>
      </p:sp>
    </p:spTree>
    <p:extLst>
      <p:ext uri="{BB962C8B-B14F-4D97-AF65-F5344CB8AC3E}">
        <p14:creationId xmlns:p14="http://schemas.microsoft.com/office/powerpoint/2010/main" val="1848991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B908723-9F88-4516-BAB1-D74FDA7485C0}"/>
              </a:ext>
            </a:extLst>
          </p:cNvPr>
          <p:cNvSpPr>
            <a:spLocks noGrp="1"/>
          </p:cNvSpPr>
          <p:nvPr>
            <p:ph type="body" sz="quarter" idx="13"/>
          </p:nvPr>
        </p:nvSpPr>
        <p:spPr/>
        <p:txBody>
          <a:bodyPr/>
          <a:lstStyle/>
          <a:p>
            <a:pPr marL="287336" indent="-285750">
              <a:buClr>
                <a:srgbClr val="003D8F"/>
              </a:buClr>
              <a:buFont typeface="Wingdings" panose="05000000000000000000" pitchFamily="2" charset="2"/>
              <a:buChar char="§"/>
            </a:pPr>
            <a:r>
              <a:rPr lang="de-DE" sz="1400" dirty="0"/>
              <a:t>A. W. K. Gaillard (1993) </a:t>
            </a:r>
            <a:r>
              <a:rPr lang="de-DE" sz="1400" dirty="0" err="1"/>
              <a:t>Comparing</a:t>
            </a:r>
            <a:r>
              <a:rPr lang="de-DE" sz="1400" dirty="0"/>
              <a:t> </a:t>
            </a:r>
            <a:r>
              <a:rPr lang="de-DE" sz="1400" dirty="0" err="1"/>
              <a:t>the</a:t>
            </a:r>
            <a:r>
              <a:rPr lang="de-DE" sz="1400" dirty="0"/>
              <a:t> </a:t>
            </a:r>
            <a:r>
              <a:rPr lang="de-DE" sz="1400" dirty="0" err="1"/>
              <a:t>concepts</a:t>
            </a:r>
            <a:r>
              <a:rPr lang="de-DE" sz="1400" dirty="0"/>
              <a:t> </a:t>
            </a:r>
            <a:r>
              <a:rPr lang="de-DE" sz="1400" dirty="0" err="1"/>
              <a:t>of</a:t>
            </a:r>
            <a:r>
              <a:rPr lang="de-DE" sz="1400" dirty="0"/>
              <a:t> mental </a:t>
            </a:r>
            <a:r>
              <a:rPr lang="de-DE" sz="1400" dirty="0" err="1"/>
              <a:t>load</a:t>
            </a:r>
            <a:r>
              <a:rPr lang="de-DE" sz="1400" dirty="0"/>
              <a:t> and stress, </a:t>
            </a:r>
            <a:r>
              <a:rPr lang="de-DE" sz="1400" dirty="0" err="1"/>
              <a:t>Ergonomics</a:t>
            </a:r>
            <a:r>
              <a:rPr lang="de-DE" sz="1400" dirty="0"/>
              <a:t>, 39:9, S. 991-1005.</a:t>
            </a:r>
          </a:p>
          <a:p>
            <a:pPr marL="287336" indent="-285750">
              <a:buClr>
                <a:srgbClr val="003D8F"/>
              </a:buClr>
              <a:buFont typeface="Wingdings" panose="05000000000000000000" pitchFamily="2" charset="2"/>
              <a:buChar char="§"/>
            </a:pPr>
            <a:r>
              <a:rPr lang="de-DE" sz="1400" dirty="0"/>
              <a:t>Caroline </a:t>
            </a:r>
            <a:r>
              <a:rPr lang="de-DE" sz="1400" dirty="0" err="1"/>
              <a:t>Criado</a:t>
            </a:r>
            <a:r>
              <a:rPr lang="de-DE" sz="1400" dirty="0"/>
              <a:t>-Perez (2020): Unsichtbare Frauen. Wie eine von Daten beherrschte Welt die Hälfte der Bevölkerung ignoriert.</a:t>
            </a:r>
          </a:p>
          <a:p>
            <a:pPr marL="287336" indent="-285750">
              <a:buClr>
                <a:srgbClr val="003D8F"/>
              </a:buClr>
              <a:buFont typeface="Wingdings" panose="05000000000000000000" pitchFamily="2" charset="2"/>
              <a:buChar char="§"/>
            </a:pPr>
            <a:r>
              <a:rPr lang="de-DE" sz="1400" dirty="0"/>
              <a:t>Bundesministerium für Familie, Senioren, Frauen und Jugend (2016) Männer-Perspektiven. Auf dem Weg zu mehr Gleichstellung?</a:t>
            </a:r>
          </a:p>
          <a:p>
            <a:pPr marL="287336" indent="-285750">
              <a:buClr>
                <a:srgbClr val="003D8F"/>
              </a:buClr>
              <a:buFont typeface="Wingdings" panose="05000000000000000000" pitchFamily="2" charset="2"/>
              <a:buChar char="§"/>
            </a:pPr>
            <a:r>
              <a:rPr lang="de-DE" sz="1400" dirty="0"/>
              <a:t>Bundesministerium für Familie, Senioren, Frauen und Jugend (2020) Frauen und Männer in Deutschland, S. 15-29.</a:t>
            </a:r>
          </a:p>
          <a:p>
            <a:pPr marL="287336" indent="-285750">
              <a:buClr>
                <a:srgbClr val="003D8F"/>
              </a:buClr>
              <a:buFont typeface="Wingdings" panose="05000000000000000000" pitchFamily="2" charset="2"/>
              <a:buChar char="§"/>
            </a:pPr>
            <a:r>
              <a:rPr lang="de-DE" sz="1400" dirty="0"/>
              <a:t>Bundesministerium für Familie, Senioren, Frauen und Jugend (2020) Gleichstellungspolitik für Jungen und Männer in Deutschland. Ein Dossier zur partnerschaftlichen Gleichstellungspolitik.</a:t>
            </a:r>
          </a:p>
          <a:p>
            <a:pPr marL="287336" indent="-285750">
              <a:buClr>
                <a:srgbClr val="003D8F"/>
              </a:buClr>
              <a:buFont typeface="Wingdings" panose="05000000000000000000" pitchFamily="2" charset="2"/>
              <a:buChar char="§"/>
            </a:pPr>
            <a:r>
              <a:rPr lang="de-DE" sz="1400" dirty="0"/>
              <a:t>Bundesministerium für Familie, Senioren, Frauen und Jugend (2020) Kinder, Haushalt, Pflege. Wer kümmert sich? Ein Dossier zur gesellschaftlichen Dimension einer privaten Frage.</a:t>
            </a:r>
          </a:p>
          <a:p>
            <a:pPr marL="287336" indent="-285750">
              <a:buClr>
                <a:srgbClr val="003D8F"/>
              </a:buClr>
              <a:buFont typeface="Wingdings" panose="05000000000000000000" pitchFamily="2" charset="2"/>
              <a:buChar char="§"/>
            </a:pPr>
            <a:r>
              <a:rPr lang="de-DE" sz="1400" dirty="0"/>
              <a:t>Jenny Hoch (2016) Wenn 150-Prozent-Mamis die Väter verdrängen, SZ.de. </a:t>
            </a:r>
            <a:r>
              <a:rPr lang="de-DE" sz="1400" u="sng" dirty="0">
                <a:hlinkClick r:id="rId2">
                  <a:extLst>
                    <a:ext uri="{A12FA001-AC4F-418D-AE19-62706E023703}">
                      <ahyp:hlinkClr xmlns:ahyp="http://schemas.microsoft.com/office/drawing/2018/hyperlinkcolor" val="tx"/>
                    </a:ext>
                  </a:extLst>
                </a:hlinkClick>
              </a:rPr>
              <a:t> https://www.sueddeutsche.de/leben/familie-und-partnerschaft-maternal-gatekeeping-ich-mach-das-schon-1.3202540</a:t>
            </a:r>
            <a:r>
              <a:rPr lang="de-DE" sz="1400" dirty="0"/>
              <a:t> </a:t>
            </a:r>
          </a:p>
          <a:p>
            <a:pPr marL="287336" indent="-285750">
              <a:buClr>
                <a:srgbClr val="003D8F"/>
              </a:buClr>
              <a:buFont typeface="Wingdings" panose="05000000000000000000" pitchFamily="2" charset="2"/>
              <a:buChar char="§"/>
            </a:pPr>
            <a:r>
              <a:rPr lang="de-DE" sz="1400" dirty="0"/>
              <a:t>Jonas Jessen, </a:t>
            </a:r>
            <a:r>
              <a:rPr lang="de-DE" sz="1400" dirty="0" err="1"/>
              <a:t>Sevrin</a:t>
            </a:r>
            <a:r>
              <a:rPr lang="de-DE" sz="1400" dirty="0"/>
              <a:t> </a:t>
            </a:r>
            <a:r>
              <a:rPr lang="de-DE" sz="1400" dirty="0" err="1"/>
              <a:t>Waights</a:t>
            </a:r>
            <a:r>
              <a:rPr lang="de-DE" sz="1400" dirty="0"/>
              <a:t>, C. Katharina Spieß (2020) Geschlossene Kitas. Mütter tragen mit Blick auf Zeiteinteilung vermutlich die Hauptlast, Deutsches Institut für Wirtschaftsforschung.</a:t>
            </a:r>
          </a:p>
          <a:p>
            <a:pPr marL="287336" indent="-285750">
              <a:buClr>
                <a:srgbClr val="003D8F"/>
              </a:buClr>
              <a:buFont typeface="Wingdings" panose="05000000000000000000" pitchFamily="2" charset="2"/>
              <a:buChar char="§"/>
            </a:pPr>
            <a:r>
              <a:rPr lang="de-DE" sz="1400" dirty="0"/>
              <a:t>Laura Fröhlich (2020) Die Frau fürs Leben ist nicht das Mädchen für alles. Was Eltern gewinnen, wenn sie den Mental Load teilen.</a:t>
            </a:r>
          </a:p>
          <a:p>
            <a:pPr marL="287336" indent="-285750">
              <a:buClr>
                <a:srgbClr val="003D8F"/>
              </a:buClr>
              <a:buFont typeface="Wingdings" panose="05000000000000000000" pitchFamily="2" charset="2"/>
              <a:buChar char="§"/>
            </a:pPr>
            <a:r>
              <a:rPr lang="de-DE" sz="1400" dirty="0"/>
              <a:t>Patricia </a:t>
            </a:r>
            <a:r>
              <a:rPr lang="de-DE" sz="1400" dirty="0" err="1"/>
              <a:t>Cammarata</a:t>
            </a:r>
            <a:r>
              <a:rPr lang="de-DE" sz="1400" dirty="0"/>
              <a:t> (2020): Raus aus der Mental Load Falle. Wie gerechte Arbeitsteilung in der Familie gelingt.</a:t>
            </a:r>
          </a:p>
          <a:p>
            <a:pPr marL="287336" indent="-285750">
              <a:buClr>
                <a:srgbClr val="003D8F"/>
              </a:buClr>
              <a:buFont typeface="Wingdings" panose="05000000000000000000" pitchFamily="2" charset="2"/>
              <a:buChar char="§"/>
            </a:pPr>
            <a:r>
              <a:rPr lang="de-DE" sz="1400" dirty="0"/>
              <a:t>Susanne </a:t>
            </a:r>
            <a:r>
              <a:rPr lang="de-DE" sz="1400" dirty="0" err="1"/>
              <a:t>Mierau</a:t>
            </a:r>
            <a:r>
              <a:rPr lang="de-DE" sz="1400" dirty="0"/>
              <a:t> (2019): Mutter. Sein. Von der Last eines Ideals und dem Glück des eigenen Wegs.</a:t>
            </a:r>
          </a:p>
          <a:p>
            <a:pPr marL="287336" indent="-285750">
              <a:buClr>
                <a:srgbClr val="003D8F"/>
              </a:buClr>
              <a:buFont typeface="Wingdings" panose="05000000000000000000" pitchFamily="2" charset="2"/>
              <a:buChar char="§"/>
            </a:pPr>
            <a:endParaRPr lang="de-DE" sz="1400" dirty="0"/>
          </a:p>
        </p:txBody>
      </p:sp>
      <p:sp>
        <p:nvSpPr>
          <p:cNvPr id="3" name="Titel 2">
            <a:extLst>
              <a:ext uri="{FF2B5EF4-FFF2-40B4-BE49-F238E27FC236}">
                <a16:creationId xmlns:a16="http://schemas.microsoft.com/office/drawing/2014/main" id="{924321C4-3949-48E1-AB24-AEF3166F7F0C}"/>
              </a:ext>
            </a:extLst>
          </p:cNvPr>
          <p:cNvSpPr>
            <a:spLocks noGrp="1"/>
          </p:cNvSpPr>
          <p:nvPr>
            <p:ph type="title"/>
          </p:nvPr>
        </p:nvSpPr>
        <p:spPr>
          <a:xfrm>
            <a:off x="2159065" y="408128"/>
            <a:ext cx="4907325" cy="369332"/>
          </a:xfrm>
        </p:spPr>
        <p:txBody>
          <a:bodyPr/>
          <a:lstStyle/>
          <a:p>
            <a:r>
              <a:rPr lang="de-DE" dirty="0"/>
              <a:t>Literatur</a:t>
            </a:r>
            <a:r>
              <a:rPr lang="ru-RU" dirty="0"/>
              <a:t> / Список литературы</a:t>
            </a:r>
            <a:endParaRPr lang="de-DE" dirty="0"/>
          </a:p>
        </p:txBody>
      </p:sp>
      <p:sp>
        <p:nvSpPr>
          <p:cNvPr id="4" name="Foliennummernplatzhalter 3">
            <a:extLst>
              <a:ext uri="{FF2B5EF4-FFF2-40B4-BE49-F238E27FC236}">
                <a16:creationId xmlns:a16="http://schemas.microsoft.com/office/drawing/2014/main" id="{C781D026-CB46-4247-9B48-A6ED5014FB3D}"/>
              </a:ext>
            </a:extLst>
          </p:cNvPr>
          <p:cNvSpPr>
            <a:spLocks noGrp="1"/>
          </p:cNvSpPr>
          <p:nvPr>
            <p:ph type="sldNum" sz="quarter" idx="4"/>
          </p:nvPr>
        </p:nvSpPr>
        <p:spPr/>
        <p:txBody>
          <a:bodyPr/>
          <a:lstStyle/>
          <a:p>
            <a:r>
              <a:rPr lang="de-DE" dirty="0">
                <a:latin typeface="Calibri" panose="020F0502020204030204" pitchFamily="34" charset="0"/>
                <a:cs typeface="Calibri" panose="020F0502020204030204" pitchFamily="34" charset="0"/>
              </a:rPr>
              <a:t>Folie </a:t>
            </a:r>
            <a:fld id="{03B5B9DE-B9E4-4BBF-BC32-5B0CE085DA27}" type="slidenum">
              <a:rPr lang="de-DE" smtClean="0">
                <a:latin typeface="Calibri" panose="020F0502020204030204" pitchFamily="34" charset="0"/>
                <a:cs typeface="Calibri" panose="020F0502020204030204" pitchFamily="34" charset="0"/>
              </a:rPr>
              <a:pPr/>
              <a:t>15</a:t>
            </a:fld>
            <a:endParaRPr lang="de-DE" dirty="0">
              <a:latin typeface="Calibri" panose="020F0502020204030204" pitchFamily="34" charset="0"/>
              <a:cs typeface="Calibri" panose="020F0502020204030204" pitchFamily="34" charset="0"/>
            </a:endParaRPr>
          </a:p>
        </p:txBody>
      </p:sp>
      <p:sp>
        <p:nvSpPr>
          <p:cNvPr id="5" name="Datumsplatzhalter 4">
            <a:extLst>
              <a:ext uri="{FF2B5EF4-FFF2-40B4-BE49-F238E27FC236}">
                <a16:creationId xmlns:a16="http://schemas.microsoft.com/office/drawing/2014/main" id="{4287D3C4-720A-406B-90C0-095DF406767F}"/>
              </a:ext>
            </a:extLst>
          </p:cNvPr>
          <p:cNvSpPr>
            <a:spLocks noGrp="1"/>
          </p:cNvSpPr>
          <p:nvPr>
            <p:ph type="dt" sz="half" idx="2"/>
          </p:nvPr>
        </p:nvSpPr>
        <p:spPr/>
        <p:txBody>
          <a:bodyPr/>
          <a:lstStyle/>
          <a:p>
            <a:fld id="{EBA46348-6F89-4207-929F-6B3DA2941866}" type="datetime1">
              <a:rPr lang="de-DE" smtClean="0"/>
              <a:t>14.10.2020</a:t>
            </a:fld>
            <a:endParaRPr lang="de-DE" dirty="0"/>
          </a:p>
        </p:txBody>
      </p:sp>
    </p:spTree>
    <p:extLst>
      <p:ext uri="{BB962C8B-B14F-4D97-AF65-F5344CB8AC3E}">
        <p14:creationId xmlns:p14="http://schemas.microsoft.com/office/powerpoint/2010/main" val="813457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B908723-9F88-4516-BAB1-D74FDA7485C0}"/>
              </a:ext>
            </a:extLst>
          </p:cNvPr>
          <p:cNvSpPr>
            <a:spLocks noGrp="1"/>
          </p:cNvSpPr>
          <p:nvPr>
            <p:ph type="body" sz="quarter" idx="13"/>
          </p:nvPr>
        </p:nvSpPr>
        <p:spPr>
          <a:xfrm>
            <a:off x="327057" y="1321724"/>
            <a:ext cx="8634063" cy="5117176"/>
          </a:xfrm>
        </p:spPr>
        <p:txBody>
          <a:bodyPr/>
          <a:lstStyle/>
          <a:p>
            <a:pPr marL="287336" indent="-285750" algn="just">
              <a:buClr>
                <a:srgbClr val="003D8F"/>
              </a:buClr>
              <a:buFont typeface="Wingdings" panose="05000000000000000000" pitchFamily="2" charset="2"/>
              <a:buChar char="§"/>
            </a:pPr>
            <a:r>
              <a:rPr lang="ru-RU" sz="1800" dirty="0">
                <a:solidFill>
                  <a:srgbClr val="002060"/>
                </a:solidFill>
              </a:rPr>
              <a:t>Явление, которое еще не рассматривалось с научной точки зрения семейного контекста</a:t>
            </a:r>
            <a:r>
              <a:rPr lang="ru-RU" sz="1800" dirty="0"/>
              <a:t>. / </a:t>
            </a:r>
            <a:r>
              <a:rPr lang="de-DE" sz="1800" dirty="0"/>
              <a:t>Name für ein Phänomen, das wissenschaftlich bisher noch nicht im häuslichen Kontext betrachtet wird</a:t>
            </a:r>
          </a:p>
          <a:p>
            <a:pPr marL="287336" indent="-285750" algn="just">
              <a:buClr>
                <a:srgbClr val="003D8F"/>
              </a:buClr>
              <a:buFont typeface="Wingdings" panose="05000000000000000000" pitchFamily="2" charset="2"/>
              <a:buChar char="§"/>
            </a:pPr>
            <a:r>
              <a:rPr lang="ru-RU" sz="1800" dirty="0">
                <a:solidFill>
                  <a:srgbClr val="002060"/>
                </a:solidFill>
              </a:rPr>
              <a:t>Все больше и больше проникает в общественный дискурс из материнских сообществ различных социальных сетей и блогов. </a:t>
            </a:r>
            <a:r>
              <a:rPr lang="ru-RU" sz="1800" dirty="0"/>
              <a:t>/ </a:t>
            </a:r>
            <a:r>
              <a:rPr lang="de-DE" sz="1800" dirty="0"/>
              <a:t>Dringt aus den Mütter-Communities verschiedener sozialer Medien und Blogs immer mehr in gesellschaftlichen Diskurs vor</a:t>
            </a:r>
          </a:p>
          <a:p>
            <a:pPr marL="1586" indent="0" algn="just">
              <a:buClr>
                <a:srgbClr val="003D8F"/>
              </a:buClr>
            </a:pPr>
            <a:r>
              <a:rPr lang="ru-RU" sz="1800" b="1" dirty="0">
                <a:solidFill>
                  <a:srgbClr val="002060"/>
                </a:solidFill>
              </a:rPr>
              <a:t>Описывается психическая нагрузка, которая ложится на женщин, когда они несут ответственность за неоплачиваемую работу по дому </a:t>
            </a:r>
            <a:r>
              <a:rPr lang="ru-RU" sz="1800" dirty="0"/>
              <a:t>/ </a:t>
            </a:r>
            <a:r>
              <a:rPr lang="de-DE" sz="1800" dirty="0"/>
              <a:t>Bezeichnet die mentale Last, die v.a. Frauen durch die Verantwortung für unbezahlte haushaltsnahe Arbeit tragen</a:t>
            </a:r>
          </a:p>
          <a:p>
            <a:pPr marL="287336" indent="-285750" algn="just">
              <a:buClr>
                <a:srgbClr val="003D8F"/>
              </a:buClr>
              <a:buFont typeface="Wingdings" panose="05000000000000000000" pitchFamily="2" charset="2"/>
              <a:buChar char="§"/>
            </a:pPr>
            <a:r>
              <a:rPr lang="ru-RU" sz="1800" dirty="0">
                <a:solidFill>
                  <a:srgbClr val="002060"/>
                </a:solidFill>
              </a:rPr>
              <a:t>Концепция умственной (рабочей) нагрузки изначально возникла в результате исследования производительности человека на рабочем месте. Какие факторы влияют на производительность? / </a:t>
            </a:r>
            <a:r>
              <a:rPr lang="de-DE" sz="1800" dirty="0"/>
              <a:t>Konzept des mental (</a:t>
            </a:r>
            <a:r>
              <a:rPr lang="de-DE" sz="1800" dirty="0" err="1"/>
              <a:t>work</a:t>
            </a:r>
            <a:r>
              <a:rPr lang="de-DE" sz="1800" dirty="0"/>
              <a:t>-)</a:t>
            </a:r>
            <a:r>
              <a:rPr lang="de-DE" sz="1800" dirty="0" err="1"/>
              <a:t>load</a:t>
            </a:r>
            <a:r>
              <a:rPr lang="de-DE" sz="1800" dirty="0"/>
              <a:t> stammt ursprünglich aus Erforschung der menschlichen Leistungsfähigkeit im Beruf      Welche Faktoren beeinflussen die Produktivität?</a:t>
            </a:r>
          </a:p>
        </p:txBody>
      </p:sp>
      <p:sp>
        <p:nvSpPr>
          <p:cNvPr id="3" name="Titel 2">
            <a:extLst>
              <a:ext uri="{FF2B5EF4-FFF2-40B4-BE49-F238E27FC236}">
                <a16:creationId xmlns:a16="http://schemas.microsoft.com/office/drawing/2014/main" id="{924321C4-3949-48E1-AB24-AEF3166F7F0C}"/>
              </a:ext>
            </a:extLst>
          </p:cNvPr>
          <p:cNvSpPr>
            <a:spLocks noGrp="1"/>
          </p:cNvSpPr>
          <p:nvPr>
            <p:ph type="title"/>
          </p:nvPr>
        </p:nvSpPr>
        <p:spPr>
          <a:xfrm>
            <a:off x="2159065" y="81743"/>
            <a:ext cx="6802055" cy="1107996"/>
          </a:xfrm>
        </p:spPr>
        <p:txBody>
          <a:bodyPr/>
          <a:lstStyle/>
          <a:p>
            <a:r>
              <a:rPr lang="de-DE" dirty="0"/>
              <a:t>Mental Load – Ein Phänomen erobert die Mütterwelt</a:t>
            </a:r>
            <a:br>
              <a:rPr lang="ru-RU" dirty="0"/>
            </a:br>
            <a:r>
              <a:rPr lang="ru-RU" dirty="0"/>
              <a:t>Умственная нагрузка - феномен завоевывает мир матери</a:t>
            </a:r>
            <a:endParaRPr lang="de-DE" dirty="0"/>
          </a:p>
        </p:txBody>
      </p:sp>
      <p:sp>
        <p:nvSpPr>
          <p:cNvPr id="4" name="Foliennummernplatzhalter 3">
            <a:extLst>
              <a:ext uri="{FF2B5EF4-FFF2-40B4-BE49-F238E27FC236}">
                <a16:creationId xmlns:a16="http://schemas.microsoft.com/office/drawing/2014/main" id="{C781D026-CB46-4247-9B48-A6ED5014FB3D}"/>
              </a:ext>
            </a:extLst>
          </p:cNvPr>
          <p:cNvSpPr>
            <a:spLocks noGrp="1"/>
          </p:cNvSpPr>
          <p:nvPr>
            <p:ph type="sldNum" sz="quarter" idx="4"/>
          </p:nvPr>
        </p:nvSpPr>
        <p:spPr/>
        <p:txBody>
          <a:bodyPr/>
          <a:lstStyle/>
          <a:p>
            <a:r>
              <a:rPr lang="de-DE" dirty="0">
                <a:latin typeface="Calibri" panose="020F0502020204030204" pitchFamily="34" charset="0"/>
                <a:cs typeface="Calibri" panose="020F0502020204030204" pitchFamily="34" charset="0"/>
              </a:rPr>
              <a:t>Folie </a:t>
            </a:r>
            <a:fld id="{03B5B9DE-B9E4-4BBF-BC32-5B0CE085DA27}" type="slidenum">
              <a:rPr lang="de-DE" smtClean="0">
                <a:latin typeface="Calibri" panose="020F0502020204030204" pitchFamily="34" charset="0"/>
                <a:cs typeface="Calibri" panose="020F0502020204030204" pitchFamily="34" charset="0"/>
              </a:rPr>
              <a:pPr/>
              <a:t>2</a:t>
            </a:fld>
            <a:endParaRPr lang="de-DE" dirty="0">
              <a:latin typeface="Calibri" panose="020F0502020204030204" pitchFamily="34" charset="0"/>
              <a:cs typeface="Calibri" panose="020F0502020204030204" pitchFamily="34" charset="0"/>
            </a:endParaRPr>
          </a:p>
        </p:txBody>
      </p:sp>
      <p:sp>
        <p:nvSpPr>
          <p:cNvPr id="5" name="Datumsplatzhalter 4">
            <a:extLst>
              <a:ext uri="{FF2B5EF4-FFF2-40B4-BE49-F238E27FC236}">
                <a16:creationId xmlns:a16="http://schemas.microsoft.com/office/drawing/2014/main" id="{4287D3C4-720A-406B-90C0-095DF406767F}"/>
              </a:ext>
            </a:extLst>
          </p:cNvPr>
          <p:cNvSpPr>
            <a:spLocks noGrp="1"/>
          </p:cNvSpPr>
          <p:nvPr>
            <p:ph type="dt" sz="half" idx="2"/>
          </p:nvPr>
        </p:nvSpPr>
        <p:spPr/>
        <p:txBody>
          <a:bodyPr/>
          <a:lstStyle/>
          <a:p>
            <a:fld id="{EBA46348-6F89-4207-929F-6B3DA2941866}" type="datetime1">
              <a:rPr lang="de-DE" smtClean="0"/>
              <a:t>14.10.2020</a:t>
            </a:fld>
            <a:endParaRPr lang="de-DE" dirty="0"/>
          </a:p>
        </p:txBody>
      </p:sp>
    </p:spTree>
    <p:extLst>
      <p:ext uri="{BB962C8B-B14F-4D97-AF65-F5344CB8AC3E}">
        <p14:creationId xmlns:p14="http://schemas.microsoft.com/office/powerpoint/2010/main" val="1026093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3"/>
          </p:nvPr>
        </p:nvSpPr>
        <p:spPr>
          <a:xfrm>
            <a:off x="649480" y="1645920"/>
            <a:ext cx="8094470" cy="4792980"/>
          </a:xfrm>
        </p:spPr>
        <p:txBody>
          <a:bodyPr/>
          <a:lstStyle/>
          <a:p>
            <a:pPr marL="287336" indent="-285750" algn="just">
              <a:buFont typeface="Wingdings" panose="05000000000000000000" pitchFamily="2" charset="2"/>
              <a:buChar char="§"/>
            </a:pPr>
            <a:r>
              <a:rPr lang="ru-RU" sz="1800" dirty="0">
                <a:solidFill>
                  <a:schemeClr val="tx2"/>
                </a:solidFill>
              </a:rPr>
              <a:t>Влияние может сказаться на производительности, вызвать психологический стресс в повседневной жизни матерей (или людей, которые в первую очередь заботятся о семье). / </a:t>
            </a:r>
            <a:r>
              <a:rPr lang="fr-FR" sz="1800" dirty="0"/>
              <a:t>Einflüsse lassen sich auf Leistungsfähigkeit und psychische Belastung im Alltag von Müttern (bzw. Menschen die sich primär um die Familie kümmern) übertragen</a:t>
            </a:r>
            <a:endParaRPr lang="ru-RU" sz="1800" dirty="0"/>
          </a:p>
          <a:p>
            <a:pPr marL="287336" indent="-285750" algn="just">
              <a:buFont typeface="Wingdings" panose="05000000000000000000" pitchFamily="2" charset="2"/>
              <a:buChar char="§"/>
            </a:pPr>
            <a:r>
              <a:rPr lang="ru-RU" sz="1800" dirty="0">
                <a:solidFill>
                  <a:srgbClr val="002060"/>
                </a:solidFill>
              </a:rPr>
              <a:t>Кроме того, определенные факторы социализации женщин и мужчин в Германии увеличивают ощущаемую нагрузку. / </a:t>
            </a:r>
            <a:r>
              <a:rPr lang="fr-FR" sz="1800" dirty="0"/>
              <a:t>Zusätzlich scheinen bestimmte Faktoren in der Sozialisierung von Frauen und </a:t>
            </a:r>
            <a:r>
              <a:rPr lang="ru-RU" sz="1800" dirty="0"/>
              <a:t>   </a:t>
            </a:r>
            <a:r>
              <a:rPr lang="fr-FR" sz="1800" dirty="0"/>
              <a:t>Männern in Deutschland die empfundene Last noch zu steigern</a:t>
            </a:r>
            <a:r>
              <a:rPr lang="ru-RU" sz="1800" dirty="0"/>
              <a:t>.</a:t>
            </a:r>
          </a:p>
          <a:p>
            <a:pPr marL="287336" indent="-285750" algn="just">
              <a:buFont typeface="Wingdings" panose="05000000000000000000" pitchFamily="2" charset="2"/>
              <a:buChar char="§"/>
            </a:pPr>
            <a:r>
              <a:rPr lang="ru-RU" sz="1800" dirty="0">
                <a:solidFill>
                  <a:srgbClr val="002060"/>
                </a:solidFill>
              </a:rPr>
              <a:t>Сочетание неоптимальных «условий труда» с неоплачиваемой работой по дому и преобладающей ролевой моделью хорошей жены и матери приводит к огромному стрессу, который часто выражается в психосоматических осложнениях. / </a:t>
            </a:r>
            <a:r>
              <a:rPr lang="fr-FR" sz="1800" dirty="0"/>
              <a:t>Kombination aus suboptimalen „Arbeitsbedingungen“ in unbezahlter Care-Arbeit und vorherrschendem Rollenbild der guten Frau und Mutter führt zu enormer Belastung, die sich nicht selten in psychosomatischen Beschwerden äußert</a:t>
            </a:r>
          </a:p>
          <a:p>
            <a:endParaRPr lang="ru-RU" dirty="0"/>
          </a:p>
        </p:txBody>
      </p:sp>
      <p:sp>
        <p:nvSpPr>
          <p:cNvPr id="3" name="Заголовок 2"/>
          <p:cNvSpPr>
            <a:spLocks noGrp="1"/>
          </p:cNvSpPr>
          <p:nvPr>
            <p:ph type="title"/>
          </p:nvPr>
        </p:nvSpPr>
        <p:spPr>
          <a:xfrm>
            <a:off x="1895303" y="240579"/>
            <a:ext cx="6966064" cy="1107996"/>
          </a:xfrm>
        </p:spPr>
        <p:txBody>
          <a:bodyPr/>
          <a:lstStyle/>
          <a:p>
            <a:r>
              <a:rPr lang="fr-FR" dirty="0"/>
              <a:t>Mental Load – Ein Phänomen erobert die Mütterwelt</a:t>
            </a:r>
            <a:br>
              <a:rPr lang="fr-FR" dirty="0"/>
            </a:br>
            <a:r>
              <a:rPr lang="ru-RU" dirty="0"/>
              <a:t>Умственная нагрузка - феномен завоевывает мир матери</a:t>
            </a:r>
          </a:p>
        </p:txBody>
      </p:sp>
      <p:sp>
        <p:nvSpPr>
          <p:cNvPr id="4" name="Номер слайда 3"/>
          <p:cNvSpPr>
            <a:spLocks noGrp="1"/>
          </p:cNvSpPr>
          <p:nvPr>
            <p:ph type="sldNum" sz="quarter" idx="4"/>
          </p:nvPr>
        </p:nvSpPr>
        <p:spPr/>
        <p:txBody>
          <a:bodyPr/>
          <a:lstStyle/>
          <a:p>
            <a:r>
              <a:rPr lang="de-DE">
                <a:latin typeface="Calibri" panose="020F0502020204030204" pitchFamily="34" charset="0"/>
                <a:cs typeface="Calibri" panose="020F0502020204030204" pitchFamily="34" charset="0"/>
              </a:rPr>
              <a:t>Folie </a:t>
            </a:r>
            <a:fld id="{03B5B9DE-B9E4-4BBF-BC32-5B0CE085DA27}" type="slidenum">
              <a:rPr lang="de-DE" smtClean="0">
                <a:latin typeface="Calibri" panose="020F0502020204030204" pitchFamily="34" charset="0"/>
                <a:cs typeface="Calibri" panose="020F0502020204030204" pitchFamily="34" charset="0"/>
              </a:rPr>
              <a:pPr/>
              <a:t>3</a:t>
            </a:fld>
            <a:endParaRPr lang="de-DE" dirty="0">
              <a:latin typeface="Calibri" panose="020F0502020204030204" pitchFamily="34" charset="0"/>
              <a:cs typeface="Calibri" panose="020F0502020204030204" pitchFamily="34" charset="0"/>
            </a:endParaRPr>
          </a:p>
        </p:txBody>
      </p:sp>
      <p:sp>
        <p:nvSpPr>
          <p:cNvPr id="5" name="Дата 4"/>
          <p:cNvSpPr>
            <a:spLocks noGrp="1"/>
          </p:cNvSpPr>
          <p:nvPr>
            <p:ph type="dt" sz="half" idx="2"/>
          </p:nvPr>
        </p:nvSpPr>
        <p:spPr/>
        <p:txBody>
          <a:bodyPr/>
          <a:lstStyle/>
          <a:p>
            <a:fld id="{EBA46348-6F89-4207-929F-6B3DA2941866}" type="datetime1">
              <a:rPr lang="de-DE" smtClean="0"/>
              <a:t>14.10.2020</a:t>
            </a:fld>
            <a:endParaRPr lang="de-DE" dirty="0"/>
          </a:p>
        </p:txBody>
      </p:sp>
    </p:spTree>
    <p:extLst>
      <p:ext uri="{BB962C8B-B14F-4D97-AF65-F5344CB8AC3E}">
        <p14:creationId xmlns:p14="http://schemas.microsoft.com/office/powerpoint/2010/main" val="4236753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B908723-9F88-4516-BAB1-D74FDA7485C0}"/>
              </a:ext>
            </a:extLst>
          </p:cNvPr>
          <p:cNvSpPr>
            <a:spLocks noGrp="1"/>
          </p:cNvSpPr>
          <p:nvPr>
            <p:ph type="body" sz="quarter" idx="13"/>
          </p:nvPr>
        </p:nvSpPr>
        <p:spPr>
          <a:xfrm>
            <a:off x="649480" y="1413164"/>
            <a:ext cx="8094470" cy="5025736"/>
          </a:xfrm>
        </p:spPr>
        <p:txBody>
          <a:bodyPr/>
          <a:lstStyle/>
          <a:p>
            <a:pPr marL="287336" indent="-285750">
              <a:buClr>
                <a:srgbClr val="003D8F"/>
              </a:buClr>
              <a:buFont typeface="Wingdings" panose="05000000000000000000" pitchFamily="2" charset="2"/>
              <a:buChar char="§"/>
            </a:pPr>
            <a:r>
              <a:rPr lang="ru-RU" sz="1800" u="sng" dirty="0">
                <a:solidFill>
                  <a:srgbClr val="002060"/>
                </a:solidFill>
              </a:rPr>
              <a:t>Регулярное выполнение: </a:t>
            </a:r>
            <a:r>
              <a:rPr lang="ru-RU" sz="1800" dirty="0">
                <a:solidFill>
                  <a:srgbClr val="002060"/>
                </a:solidFill>
              </a:rPr>
              <a:t>задачу легко выполнит обученный человек; остерегайтесь собственной недооценки и потери мотивации из-за отсутствия требований. </a:t>
            </a:r>
            <a:r>
              <a:rPr lang="ru-RU" sz="1800" dirty="0"/>
              <a:t>/ </a:t>
            </a:r>
            <a:r>
              <a:rPr lang="de-DE" sz="1800" u="sng" dirty="0"/>
              <a:t>Reguläre Leistung</a:t>
            </a:r>
            <a:r>
              <a:rPr lang="de-DE" sz="1800" dirty="0"/>
              <a:t>: Aufgabe kann von geschulter Person ohne weiteres bewältigt werden; Achtung vor Unterforderung und Motivationsverlust durch fehlende Herausforderung</a:t>
            </a:r>
            <a:r>
              <a:rPr lang="ru-RU" sz="1800" dirty="0"/>
              <a:t>.</a:t>
            </a:r>
          </a:p>
          <a:p>
            <a:pPr marL="1586" indent="0">
              <a:buClr>
                <a:srgbClr val="003D8F"/>
              </a:buClr>
            </a:pPr>
            <a:endParaRPr lang="de-DE" sz="1800" dirty="0"/>
          </a:p>
          <a:p>
            <a:pPr marL="287336" indent="-285750" algn="just">
              <a:buClr>
                <a:srgbClr val="003D8F"/>
              </a:buClr>
              <a:buFont typeface="Wingdings" panose="05000000000000000000" pitchFamily="2" charset="2"/>
              <a:buChar char="§"/>
            </a:pPr>
            <a:r>
              <a:rPr lang="ru-RU" sz="1800" i="1" u="sng" dirty="0">
                <a:solidFill>
                  <a:srgbClr val="002060"/>
                </a:solidFill>
              </a:rPr>
              <a:t>Умственное усилие</a:t>
            </a:r>
            <a:r>
              <a:rPr lang="ru-RU" sz="1800" i="1" dirty="0"/>
              <a:t>: </a:t>
            </a:r>
            <a:r>
              <a:rPr lang="ru-RU" sz="1800" dirty="0">
                <a:solidFill>
                  <a:srgbClr val="002060"/>
                </a:solidFill>
              </a:rPr>
              <a:t>требует много внимания; необходимо в: динамичной среде, многозадачности, стрессе, отвлечении; если деятельность интересна, она может мотивировать, в случае монотонности, чрезмерной или недостаточной нагрузке могут последовать серьезные симптомы стресса. / </a:t>
            </a:r>
            <a:r>
              <a:rPr lang="de-DE" sz="1800" i="1" u="sng" dirty="0"/>
              <a:t>Mental </a:t>
            </a:r>
            <a:r>
              <a:rPr lang="de-DE" sz="1800" i="1" u="sng" dirty="0" err="1"/>
              <a:t>effort</a:t>
            </a:r>
            <a:r>
              <a:rPr lang="de-DE" sz="1800" dirty="0"/>
              <a:t>: erfordert viel Aufmerksamkeit; nötig bei: dynamischer Umgebung, Multitasking, Belastung, Ablenkung; ist Tätigkeit interessant, kann dies motivieren, bei Monotonie, Über- oder Unterforderung können massive Stresssymptome folgen</a:t>
            </a:r>
            <a:r>
              <a:rPr lang="ru-RU" sz="1800" dirty="0"/>
              <a:t>.</a:t>
            </a:r>
            <a:endParaRPr lang="de-DE" sz="1800" dirty="0"/>
          </a:p>
        </p:txBody>
      </p:sp>
      <p:sp>
        <p:nvSpPr>
          <p:cNvPr id="3" name="Titel 2">
            <a:extLst>
              <a:ext uri="{FF2B5EF4-FFF2-40B4-BE49-F238E27FC236}">
                <a16:creationId xmlns:a16="http://schemas.microsoft.com/office/drawing/2014/main" id="{924321C4-3949-48E1-AB24-AEF3166F7F0C}"/>
              </a:ext>
            </a:extLst>
          </p:cNvPr>
          <p:cNvSpPr>
            <a:spLocks noGrp="1"/>
          </p:cNvSpPr>
          <p:nvPr>
            <p:ph type="title"/>
          </p:nvPr>
        </p:nvSpPr>
        <p:spPr>
          <a:xfrm>
            <a:off x="2053245" y="441078"/>
            <a:ext cx="6849686" cy="615553"/>
          </a:xfrm>
        </p:spPr>
        <p:txBody>
          <a:bodyPr/>
          <a:lstStyle/>
          <a:p>
            <a:pPr algn="l"/>
            <a:r>
              <a:rPr lang="ru-RU" sz="2000" dirty="0"/>
              <a:t>Психические состояния и их влияние на продуктивность / </a:t>
            </a:r>
            <a:r>
              <a:rPr lang="de-DE" sz="2000" dirty="0"/>
              <a:t>Mentale Zustände und ihre Auswirkungen auf die Produktivität</a:t>
            </a:r>
          </a:p>
        </p:txBody>
      </p:sp>
      <p:sp>
        <p:nvSpPr>
          <p:cNvPr id="4" name="Foliennummernplatzhalter 3">
            <a:extLst>
              <a:ext uri="{FF2B5EF4-FFF2-40B4-BE49-F238E27FC236}">
                <a16:creationId xmlns:a16="http://schemas.microsoft.com/office/drawing/2014/main" id="{C781D026-CB46-4247-9B48-A6ED5014FB3D}"/>
              </a:ext>
            </a:extLst>
          </p:cNvPr>
          <p:cNvSpPr>
            <a:spLocks noGrp="1"/>
          </p:cNvSpPr>
          <p:nvPr>
            <p:ph type="sldNum" sz="quarter" idx="4"/>
          </p:nvPr>
        </p:nvSpPr>
        <p:spPr/>
        <p:txBody>
          <a:bodyPr/>
          <a:lstStyle/>
          <a:p>
            <a:r>
              <a:rPr lang="de-DE" dirty="0">
                <a:latin typeface="Calibri" panose="020F0502020204030204" pitchFamily="34" charset="0"/>
                <a:cs typeface="Calibri" panose="020F0502020204030204" pitchFamily="34" charset="0"/>
              </a:rPr>
              <a:t>Folie </a:t>
            </a:r>
            <a:fld id="{03B5B9DE-B9E4-4BBF-BC32-5B0CE085DA27}" type="slidenum">
              <a:rPr lang="de-DE" smtClean="0">
                <a:latin typeface="Calibri" panose="020F0502020204030204" pitchFamily="34" charset="0"/>
                <a:cs typeface="Calibri" panose="020F0502020204030204" pitchFamily="34" charset="0"/>
              </a:rPr>
              <a:pPr/>
              <a:t>4</a:t>
            </a:fld>
            <a:endParaRPr lang="de-DE" dirty="0">
              <a:latin typeface="Calibri" panose="020F0502020204030204" pitchFamily="34" charset="0"/>
              <a:cs typeface="Calibri" panose="020F0502020204030204" pitchFamily="34" charset="0"/>
            </a:endParaRPr>
          </a:p>
        </p:txBody>
      </p:sp>
      <p:sp>
        <p:nvSpPr>
          <p:cNvPr id="5" name="Datumsplatzhalter 4">
            <a:extLst>
              <a:ext uri="{FF2B5EF4-FFF2-40B4-BE49-F238E27FC236}">
                <a16:creationId xmlns:a16="http://schemas.microsoft.com/office/drawing/2014/main" id="{4287D3C4-720A-406B-90C0-095DF406767F}"/>
              </a:ext>
            </a:extLst>
          </p:cNvPr>
          <p:cNvSpPr>
            <a:spLocks noGrp="1"/>
          </p:cNvSpPr>
          <p:nvPr>
            <p:ph type="dt" sz="half" idx="2"/>
          </p:nvPr>
        </p:nvSpPr>
        <p:spPr/>
        <p:txBody>
          <a:bodyPr/>
          <a:lstStyle/>
          <a:p>
            <a:fld id="{EBA46348-6F89-4207-929F-6B3DA2941866}" type="datetime1">
              <a:rPr lang="de-DE" smtClean="0"/>
              <a:t>14.10.2020</a:t>
            </a:fld>
            <a:endParaRPr lang="de-DE" dirty="0"/>
          </a:p>
        </p:txBody>
      </p:sp>
    </p:spTree>
    <p:extLst>
      <p:ext uri="{BB962C8B-B14F-4D97-AF65-F5344CB8AC3E}">
        <p14:creationId xmlns:p14="http://schemas.microsoft.com/office/powerpoint/2010/main" val="2593607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3"/>
          </p:nvPr>
        </p:nvSpPr>
        <p:spPr>
          <a:xfrm>
            <a:off x="216131" y="1205345"/>
            <a:ext cx="8769927" cy="5233555"/>
          </a:xfrm>
        </p:spPr>
        <p:txBody>
          <a:bodyPr/>
          <a:lstStyle/>
          <a:p>
            <a:pPr marL="287336" indent="-285750">
              <a:buFont typeface="Wingdings" panose="05000000000000000000" pitchFamily="2" charset="2"/>
              <a:buChar char="§"/>
            </a:pPr>
            <a:r>
              <a:rPr lang="ru-RU" dirty="0">
                <a:solidFill>
                  <a:srgbClr val="002060"/>
                </a:solidFill>
              </a:rPr>
              <a:t>Недостаточная стимуляция: монотонное задание в однообразной среде; требуется небольшая и всегда одна и та же часть навыков; негативные эффекты усиливаются, если работа выполняется в физической или социальной изоляции. / </a:t>
            </a:r>
            <a:r>
              <a:rPr lang="fr-FR" dirty="0"/>
              <a:t>Unterstimulierung: monotone Aufgabe in monotoner Umgebung; nur sehr kleiner immer gleicher Teil der Fähigkeiten wird benötigt; negative Effekte werden verstärkt, wenn Arbeit in physischer oder sozialer Isolation ausgeführt wird</a:t>
            </a:r>
            <a:r>
              <a:rPr lang="ru-RU" dirty="0"/>
              <a:t>.</a:t>
            </a:r>
          </a:p>
          <a:p>
            <a:pPr marL="287336" indent="-285750" algn="just">
              <a:buFont typeface="Wingdings" panose="05000000000000000000" pitchFamily="2" charset="2"/>
              <a:buChar char="§"/>
            </a:pPr>
            <a:r>
              <a:rPr lang="ru-RU" dirty="0">
                <a:solidFill>
                  <a:srgbClr val="002060"/>
                </a:solidFill>
              </a:rPr>
              <a:t>Неблагоприятная среда: задача должна выполняться в условиях стресса. Стресс: человек, выполняющий работу, чувствует угрозу и боится потерять контроль над ситуацией; ситуация непредсказуема; приводит к чрезмерному раздражению, неудачам, проблемам с концентрацией внимания; после работы человек не может обрести состояние покоя. Не ограничивайтесь только работой, посещайте семейные учреждения.  / </a:t>
            </a:r>
            <a:r>
              <a:rPr lang="fr-FR" dirty="0"/>
              <a:t>Ungünstige Umgebung: Aufgabe muss unter Stressoren ausgeführt werden</a:t>
            </a:r>
            <a:r>
              <a:rPr lang="ru-RU" dirty="0"/>
              <a:t>. </a:t>
            </a:r>
            <a:r>
              <a:rPr lang="fr-FR" dirty="0"/>
              <a:t>Stress: Ausführende Person fühlt sich bedroht und fürchtet, Kontrolle über Situation zu verlieren; Lage ist unvorhersehbar; führt zu Überreizung, Störanfälligkeit, Konzentrationsproblemen, ausführende Person kann selbst nach Abschluss der Tätigkeit nicht in einen Erholungszustand finden</a:t>
            </a:r>
            <a:r>
              <a:rPr lang="ru-RU" dirty="0"/>
              <a:t>.</a:t>
            </a:r>
            <a:r>
              <a:rPr lang="de-DE" dirty="0"/>
              <a:t> Nicht auf Arbeitswelt beschränkt, finden sich auch in Familienorganisation. </a:t>
            </a:r>
            <a:endParaRPr lang="ru-RU" dirty="0"/>
          </a:p>
          <a:p>
            <a:pPr marL="287336" indent="-285750" algn="just">
              <a:buFont typeface="Wingdings" panose="05000000000000000000" pitchFamily="2" charset="2"/>
              <a:buChar char="§"/>
            </a:pPr>
            <a:r>
              <a:rPr lang="ru-RU" dirty="0">
                <a:solidFill>
                  <a:srgbClr val="002060"/>
                </a:solidFill>
              </a:rPr>
              <a:t>Определенные факторы увеличивают умственную нагрузку дома: здесь нет ни перерывов, ни выходных, ни охраны труда, ни отпуска, ни больничных (особенно для родителей-одиночек), эмоциональное состояние сложнее. </a:t>
            </a:r>
            <a:r>
              <a:rPr lang="ru-RU" dirty="0"/>
              <a:t>/ </a:t>
            </a:r>
            <a:r>
              <a:rPr lang="fr-FR" dirty="0"/>
              <a:t>Bestimmte Faktoren erhöhen den mental load zuhause noch:</a:t>
            </a:r>
            <a:r>
              <a:rPr lang="ru-RU" dirty="0"/>
              <a:t> </a:t>
            </a:r>
            <a:r>
              <a:rPr lang="fr-FR" dirty="0"/>
              <a:t>Arbeit kennt keine Pausen, keinen Feierabend, keinen Arbeitsschutz, keinen Urlaub, keine Krankheitstage (gilt besonders für Alleinerziehende), emotionale Abgrenzung schwieriger</a:t>
            </a:r>
            <a:r>
              <a:rPr lang="ru-RU" dirty="0"/>
              <a:t>.</a:t>
            </a:r>
            <a:endParaRPr lang="fr-FR" dirty="0"/>
          </a:p>
          <a:p>
            <a:endParaRPr lang="ru-RU" dirty="0"/>
          </a:p>
        </p:txBody>
      </p:sp>
      <p:sp>
        <p:nvSpPr>
          <p:cNvPr id="3" name="Заголовок 2"/>
          <p:cNvSpPr>
            <a:spLocks noGrp="1"/>
          </p:cNvSpPr>
          <p:nvPr>
            <p:ph type="title"/>
          </p:nvPr>
        </p:nvSpPr>
        <p:spPr>
          <a:xfrm>
            <a:off x="1886989" y="124690"/>
            <a:ext cx="7099069" cy="1206767"/>
          </a:xfrm>
        </p:spPr>
        <p:txBody>
          <a:bodyPr/>
          <a:lstStyle/>
          <a:p>
            <a:r>
              <a:rPr lang="fr-FR" dirty="0"/>
              <a:t>Mental Load – Ein Phänomen erobert die Mütterwelt</a:t>
            </a:r>
            <a:br>
              <a:rPr lang="fr-FR" dirty="0"/>
            </a:br>
            <a:r>
              <a:rPr lang="ru-RU" dirty="0"/>
              <a:t>Умственная нагрузка - феномен завоевывает мир матери</a:t>
            </a:r>
          </a:p>
        </p:txBody>
      </p:sp>
      <p:sp>
        <p:nvSpPr>
          <p:cNvPr id="4" name="Номер слайда 3"/>
          <p:cNvSpPr>
            <a:spLocks noGrp="1"/>
          </p:cNvSpPr>
          <p:nvPr>
            <p:ph type="sldNum" sz="quarter" idx="4"/>
          </p:nvPr>
        </p:nvSpPr>
        <p:spPr/>
        <p:txBody>
          <a:bodyPr/>
          <a:lstStyle/>
          <a:p>
            <a:r>
              <a:rPr lang="de-DE">
                <a:latin typeface="Calibri" panose="020F0502020204030204" pitchFamily="34" charset="0"/>
                <a:cs typeface="Calibri" panose="020F0502020204030204" pitchFamily="34" charset="0"/>
              </a:rPr>
              <a:t>Folie </a:t>
            </a:r>
            <a:fld id="{03B5B9DE-B9E4-4BBF-BC32-5B0CE085DA27}" type="slidenum">
              <a:rPr lang="de-DE" smtClean="0">
                <a:latin typeface="Calibri" panose="020F0502020204030204" pitchFamily="34" charset="0"/>
                <a:cs typeface="Calibri" panose="020F0502020204030204" pitchFamily="34" charset="0"/>
              </a:rPr>
              <a:pPr/>
              <a:t>5</a:t>
            </a:fld>
            <a:endParaRPr lang="de-DE" dirty="0">
              <a:latin typeface="Calibri" panose="020F0502020204030204" pitchFamily="34" charset="0"/>
              <a:cs typeface="Calibri" panose="020F0502020204030204" pitchFamily="34" charset="0"/>
            </a:endParaRPr>
          </a:p>
        </p:txBody>
      </p:sp>
      <p:sp>
        <p:nvSpPr>
          <p:cNvPr id="5" name="Дата 4"/>
          <p:cNvSpPr>
            <a:spLocks noGrp="1"/>
          </p:cNvSpPr>
          <p:nvPr>
            <p:ph type="dt" sz="half" idx="2"/>
          </p:nvPr>
        </p:nvSpPr>
        <p:spPr/>
        <p:txBody>
          <a:bodyPr/>
          <a:lstStyle/>
          <a:p>
            <a:fld id="{EBA46348-6F89-4207-929F-6B3DA2941866}" type="datetime1">
              <a:rPr lang="de-DE" smtClean="0"/>
              <a:t>14.10.2020</a:t>
            </a:fld>
            <a:endParaRPr lang="de-DE" dirty="0"/>
          </a:p>
        </p:txBody>
      </p:sp>
    </p:spTree>
    <p:extLst>
      <p:ext uri="{BB962C8B-B14F-4D97-AF65-F5344CB8AC3E}">
        <p14:creationId xmlns:p14="http://schemas.microsoft.com/office/powerpoint/2010/main" val="3737559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B908723-9F88-4516-BAB1-D74FDA7485C0}"/>
              </a:ext>
            </a:extLst>
          </p:cNvPr>
          <p:cNvSpPr>
            <a:spLocks noGrp="1"/>
          </p:cNvSpPr>
          <p:nvPr>
            <p:ph type="body" sz="quarter" idx="13"/>
          </p:nvPr>
        </p:nvSpPr>
        <p:spPr/>
        <p:txBody>
          <a:bodyPr/>
          <a:lstStyle/>
          <a:p>
            <a:pPr marL="1586" indent="0">
              <a:buClr>
                <a:srgbClr val="003D8F"/>
              </a:buClr>
            </a:pPr>
            <a:r>
              <a:rPr lang="ru-RU" dirty="0"/>
              <a:t>Говоря упрощенно, домашний труд можно разделить на три области:</a:t>
            </a:r>
          </a:p>
          <a:p>
            <a:pPr marL="1586" indent="0">
              <a:buClr>
                <a:srgbClr val="003D8F"/>
              </a:buClr>
            </a:pPr>
            <a:r>
              <a:rPr lang="de-DE" i="1" dirty="0"/>
              <a:t>Vereinfacht lässt sich häusliche Arbeit in drei Bereiche gliedern:</a:t>
            </a:r>
          </a:p>
          <a:p>
            <a:pPr marL="1586" indent="0">
              <a:buClr>
                <a:srgbClr val="003D8F"/>
              </a:buClr>
            </a:pPr>
            <a:endParaRPr lang="de-DE" i="1" dirty="0"/>
          </a:p>
        </p:txBody>
      </p:sp>
      <p:sp>
        <p:nvSpPr>
          <p:cNvPr id="3" name="Titel 2">
            <a:extLst>
              <a:ext uri="{FF2B5EF4-FFF2-40B4-BE49-F238E27FC236}">
                <a16:creationId xmlns:a16="http://schemas.microsoft.com/office/drawing/2014/main" id="{924321C4-3949-48E1-AB24-AEF3166F7F0C}"/>
              </a:ext>
            </a:extLst>
          </p:cNvPr>
          <p:cNvSpPr>
            <a:spLocks noGrp="1"/>
          </p:cNvSpPr>
          <p:nvPr>
            <p:ph type="title"/>
          </p:nvPr>
        </p:nvSpPr>
        <p:spPr>
          <a:xfrm>
            <a:off x="2053245" y="223462"/>
            <a:ext cx="6690706" cy="738664"/>
          </a:xfrm>
        </p:spPr>
        <p:txBody>
          <a:bodyPr/>
          <a:lstStyle/>
          <a:p>
            <a:pPr algn="just"/>
            <a:r>
              <a:rPr lang="ru-RU" dirty="0"/>
              <a:t>Основные направления домашней деятельности / </a:t>
            </a:r>
            <a:r>
              <a:rPr lang="de-DE" dirty="0"/>
              <a:t>Kerngebiete häuslicher Arbeit</a:t>
            </a:r>
          </a:p>
        </p:txBody>
      </p:sp>
      <p:sp>
        <p:nvSpPr>
          <p:cNvPr id="4" name="Foliennummernplatzhalter 3">
            <a:extLst>
              <a:ext uri="{FF2B5EF4-FFF2-40B4-BE49-F238E27FC236}">
                <a16:creationId xmlns:a16="http://schemas.microsoft.com/office/drawing/2014/main" id="{C781D026-CB46-4247-9B48-A6ED5014FB3D}"/>
              </a:ext>
            </a:extLst>
          </p:cNvPr>
          <p:cNvSpPr>
            <a:spLocks noGrp="1"/>
          </p:cNvSpPr>
          <p:nvPr>
            <p:ph type="sldNum" sz="quarter" idx="4"/>
          </p:nvPr>
        </p:nvSpPr>
        <p:spPr/>
        <p:txBody>
          <a:bodyPr/>
          <a:lstStyle/>
          <a:p>
            <a:r>
              <a:rPr lang="de-DE" dirty="0">
                <a:latin typeface="Calibri" panose="020F0502020204030204" pitchFamily="34" charset="0"/>
                <a:cs typeface="Calibri" panose="020F0502020204030204" pitchFamily="34" charset="0"/>
              </a:rPr>
              <a:t>Folie </a:t>
            </a:r>
            <a:fld id="{03B5B9DE-B9E4-4BBF-BC32-5B0CE085DA27}" type="slidenum">
              <a:rPr lang="de-DE" smtClean="0">
                <a:latin typeface="Calibri" panose="020F0502020204030204" pitchFamily="34" charset="0"/>
                <a:cs typeface="Calibri" panose="020F0502020204030204" pitchFamily="34" charset="0"/>
              </a:rPr>
              <a:pPr/>
              <a:t>6</a:t>
            </a:fld>
            <a:endParaRPr lang="de-DE" dirty="0">
              <a:latin typeface="Calibri" panose="020F0502020204030204" pitchFamily="34" charset="0"/>
              <a:cs typeface="Calibri" panose="020F0502020204030204" pitchFamily="34" charset="0"/>
            </a:endParaRPr>
          </a:p>
        </p:txBody>
      </p:sp>
      <p:sp>
        <p:nvSpPr>
          <p:cNvPr id="5" name="Datumsplatzhalter 4">
            <a:extLst>
              <a:ext uri="{FF2B5EF4-FFF2-40B4-BE49-F238E27FC236}">
                <a16:creationId xmlns:a16="http://schemas.microsoft.com/office/drawing/2014/main" id="{4287D3C4-720A-406B-90C0-095DF406767F}"/>
              </a:ext>
            </a:extLst>
          </p:cNvPr>
          <p:cNvSpPr>
            <a:spLocks noGrp="1"/>
          </p:cNvSpPr>
          <p:nvPr>
            <p:ph type="dt" sz="half" idx="2"/>
          </p:nvPr>
        </p:nvSpPr>
        <p:spPr/>
        <p:txBody>
          <a:bodyPr/>
          <a:lstStyle/>
          <a:p>
            <a:fld id="{EBA46348-6F89-4207-929F-6B3DA2941866}" type="datetime1">
              <a:rPr lang="de-DE" smtClean="0"/>
              <a:t>14.10.2020</a:t>
            </a:fld>
            <a:endParaRPr lang="de-DE" dirty="0"/>
          </a:p>
        </p:txBody>
      </p:sp>
      <p:sp>
        <p:nvSpPr>
          <p:cNvPr id="7" name="Textfeld 6">
            <a:extLst>
              <a:ext uri="{FF2B5EF4-FFF2-40B4-BE49-F238E27FC236}">
                <a16:creationId xmlns:a16="http://schemas.microsoft.com/office/drawing/2014/main" id="{496A95B1-5DEA-4483-9FC6-E0C0CACA3312}"/>
              </a:ext>
            </a:extLst>
          </p:cNvPr>
          <p:cNvSpPr txBox="1"/>
          <p:nvPr/>
        </p:nvSpPr>
        <p:spPr>
          <a:xfrm>
            <a:off x="3335530" y="2209621"/>
            <a:ext cx="2628900" cy="4093428"/>
          </a:xfrm>
          <a:prstGeom prst="rect">
            <a:avLst/>
          </a:prstGeom>
          <a:noFill/>
        </p:spPr>
        <p:txBody>
          <a:bodyPr wrap="square" rtlCol="0">
            <a:spAutoFit/>
          </a:bodyPr>
          <a:lstStyle/>
          <a:p>
            <a:pPr algn="ctr"/>
            <a:r>
              <a:rPr lang="ru-RU" b="1" dirty="0">
                <a:solidFill>
                  <a:srgbClr val="003D8F"/>
                </a:solidFill>
                <a:latin typeface="Calibri" panose="020F0502020204030204" pitchFamily="34" charset="0"/>
                <a:cs typeface="Calibri" panose="020F0502020204030204" pitchFamily="34" charset="0"/>
              </a:rPr>
              <a:t>Работа по уходу/ </a:t>
            </a:r>
          </a:p>
          <a:p>
            <a:pPr algn="ctr"/>
            <a:r>
              <a:rPr lang="de-DE" b="1" dirty="0">
                <a:solidFill>
                  <a:srgbClr val="003D8F"/>
                </a:solidFill>
                <a:latin typeface="Calibri" panose="020F0502020204030204" pitchFamily="34" charset="0"/>
                <a:cs typeface="Calibri" panose="020F0502020204030204" pitchFamily="34" charset="0"/>
              </a:rPr>
              <a:t>Care-Arbeit</a:t>
            </a:r>
            <a:endParaRPr lang="de-DE" dirty="0">
              <a:latin typeface="Calibri" panose="020F0502020204030204" pitchFamily="34" charset="0"/>
              <a:cs typeface="Calibri" panose="020F0502020204030204" pitchFamily="34" charset="0"/>
            </a:endParaRPr>
          </a:p>
          <a:p>
            <a:pPr marL="285750" indent="-285750">
              <a:buFontTx/>
              <a:buChar char="-"/>
            </a:pPr>
            <a:r>
              <a:rPr lang="ru-RU" sz="1600" dirty="0">
                <a:latin typeface="Calibri" panose="020F0502020204030204" pitchFamily="34" charset="0"/>
                <a:cs typeface="Calibri" panose="020F0502020204030204" pitchFamily="34" charset="0"/>
              </a:rPr>
              <a:t>дети или члены семьи, нуждающиеся в уходе / </a:t>
            </a:r>
            <a:r>
              <a:rPr lang="de-DE" sz="1600" dirty="0">
                <a:latin typeface="Calibri" panose="020F0502020204030204" pitchFamily="34" charset="0"/>
                <a:cs typeface="Calibri" panose="020F0502020204030204" pitchFamily="34" charset="0"/>
              </a:rPr>
              <a:t>Kinder bzw. pflegebedürftige Angehörige versorgen</a:t>
            </a:r>
          </a:p>
          <a:p>
            <a:pPr marL="285750" indent="-285750">
              <a:buFontTx/>
              <a:buChar char="-"/>
            </a:pPr>
            <a:r>
              <a:rPr lang="ru-RU" sz="1600" dirty="0">
                <a:latin typeface="Calibri" panose="020F0502020204030204" pitchFamily="34" charset="0"/>
                <a:cs typeface="Calibri" panose="020F0502020204030204" pitchFamily="34" charset="0"/>
              </a:rPr>
              <a:t>кормление, соблюдение гигиены, / </a:t>
            </a:r>
            <a:r>
              <a:rPr lang="de-DE" sz="1600" dirty="0">
                <a:latin typeface="Calibri" panose="020F0502020204030204" pitchFamily="34" charset="0"/>
                <a:cs typeface="Calibri" panose="020F0502020204030204" pitchFamily="34" charset="0"/>
              </a:rPr>
              <a:t>Inkl. Füttern, tragen, Hygiene sicherstellen </a:t>
            </a:r>
          </a:p>
          <a:p>
            <a:pPr marL="285750" indent="-285750">
              <a:buFontTx/>
              <a:buChar char="-"/>
            </a:pPr>
            <a:r>
              <a:rPr lang="ru-RU" sz="1600" dirty="0">
                <a:latin typeface="Calibri" panose="020F0502020204030204" pitchFamily="34" charset="0"/>
                <a:cs typeface="Calibri" panose="020F0502020204030204" pitchFamily="34" charset="0"/>
              </a:rPr>
              <a:t>объяснение домашнего задания / </a:t>
            </a:r>
            <a:r>
              <a:rPr lang="de-DE" sz="1600" dirty="0">
                <a:latin typeface="Calibri" panose="020F0502020204030204" pitchFamily="34" charset="0"/>
                <a:cs typeface="Calibri" panose="020F0502020204030204" pitchFamily="34" charset="0"/>
              </a:rPr>
              <a:t>Hausaufgaben erklären</a:t>
            </a:r>
          </a:p>
          <a:p>
            <a:pPr marL="285750" indent="-285750">
              <a:buFontTx/>
              <a:buChar char="-"/>
            </a:pPr>
            <a:r>
              <a:rPr lang="ru-RU" sz="1600" dirty="0">
                <a:latin typeface="Calibri" panose="020F0502020204030204" pitchFamily="34" charset="0"/>
                <a:cs typeface="Calibri" panose="020F0502020204030204" pitchFamily="34" charset="0"/>
              </a:rPr>
              <a:t>услуга вождения / </a:t>
            </a:r>
            <a:r>
              <a:rPr lang="de-DE" sz="1600" dirty="0">
                <a:latin typeface="Calibri" panose="020F0502020204030204" pitchFamily="34" charset="0"/>
                <a:cs typeface="Calibri" panose="020F0502020204030204" pitchFamily="34" charset="0"/>
              </a:rPr>
              <a:t>Fahrdienste</a:t>
            </a:r>
          </a:p>
        </p:txBody>
      </p:sp>
      <p:sp>
        <p:nvSpPr>
          <p:cNvPr id="8" name="Textfeld 7">
            <a:extLst>
              <a:ext uri="{FF2B5EF4-FFF2-40B4-BE49-F238E27FC236}">
                <a16:creationId xmlns:a16="http://schemas.microsoft.com/office/drawing/2014/main" id="{7FD93C72-8CEE-40F0-A027-F4E36919E4D3}"/>
              </a:ext>
            </a:extLst>
          </p:cNvPr>
          <p:cNvSpPr txBox="1"/>
          <p:nvPr/>
        </p:nvSpPr>
        <p:spPr>
          <a:xfrm>
            <a:off x="706630" y="2209621"/>
            <a:ext cx="2628900" cy="3847207"/>
          </a:xfrm>
          <a:prstGeom prst="rect">
            <a:avLst/>
          </a:prstGeom>
          <a:noFill/>
        </p:spPr>
        <p:txBody>
          <a:bodyPr wrap="square" rtlCol="0">
            <a:spAutoFit/>
          </a:bodyPr>
          <a:lstStyle/>
          <a:p>
            <a:pPr algn="ctr"/>
            <a:r>
              <a:rPr lang="ru-RU" b="1" dirty="0">
                <a:solidFill>
                  <a:srgbClr val="003D8F"/>
                </a:solidFill>
                <a:latin typeface="Calibri" panose="020F0502020204030204" pitchFamily="34" charset="0"/>
                <a:cs typeface="Calibri" panose="020F0502020204030204" pitchFamily="34" charset="0"/>
              </a:rPr>
              <a:t>Организация быта / </a:t>
            </a:r>
            <a:r>
              <a:rPr lang="de-DE" b="1" dirty="0">
                <a:solidFill>
                  <a:srgbClr val="003D8F"/>
                </a:solidFill>
                <a:latin typeface="Calibri" panose="020F0502020204030204" pitchFamily="34" charset="0"/>
                <a:cs typeface="Calibri" panose="020F0502020204030204" pitchFamily="34" charset="0"/>
              </a:rPr>
              <a:t>Haushaltsorganisation</a:t>
            </a:r>
            <a:endParaRPr lang="de-DE" dirty="0">
              <a:latin typeface="Calibri" panose="020F0502020204030204" pitchFamily="34" charset="0"/>
              <a:cs typeface="Calibri" panose="020F0502020204030204" pitchFamily="34" charset="0"/>
            </a:endParaRPr>
          </a:p>
          <a:p>
            <a:pPr marL="285750" indent="-285750">
              <a:buFontTx/>
              <a:buChar char="-"/>
            </a:pPr>
            <a:r>
              <a:rPr lang="ru-RU" sz="1600" dirty="0">
                <a:latin typeface="Calibri" panose="020F0502020204030204" pitchFamily="34" charset="0"/>
                <a:cs typeface="Calibri" panose="020F0502020204030204" pitchFamily="34" charset="0"/>
              </a:rPr>
              <a:t>встречи / </a:t>
            </a:r>
            <a:r>
              <a:rPr lang="de-DE" sz="1600" dirty="0">
                <a:latin typeface="Calibri" panose="020F0502020204030204" pitchFamily="34" charset="0"/>
                <a:cs typeface="Calibri" panose="020F0502020204030204" pitchFamily="34" charset="0"/>
              </a:rPr>
              <a:t>Termine</a:t>
            </a:r>
            <a:r>
              <a:rPr lang="ru-RU" sz="1600" dirty="0">
                <a:latin typeface="Calibri" panose="020F0502020204030204" pitchFamily="34" charset="0"/>
                <a:cs typeface="Calibri" panose="020F0502020204030204" pitchFamily="34" charset="0"/>
              </a:rPr>
              <a:t> </a:t>
            </a:r>
            <a:endParaRPr lang="de-DE" sz="1600" dirty="0">
              <a:latin typeface="Calibri" panose="020F0502020204030204" pitchFamily="34" charset="0"/>
              <a:cs typeface="Calibri" panose="020F0502020204030204" pitchFamily="34" charset="0"/>
            </a:endParaRPr>
          </a:p>
          <a:p>
            <a:pPr marL="285750" indent="-285750">
              <a:buFontTx/>
              <a:buChar char="-"/>
            </a:pPr>
            <a:r>
              <a:rPr lang="ru-RU" sz="1600" dirty="0">
                <a:latin typeface="Calibri" panose="020F0502020204030204" pitchFamily="34" charset="0"/>
                <a:cs typeface="Calibri" panose="020F0502020204030204" pitchFamily="34" charset="0"/>
              </a:rPr>
              <a:t>инвентаризация / </a:t>
            </a:r>
            <a:r>
              <a:rPr lang="de-DE" sz="1600" dirty="0">
                <a:latin typeface="Calibri" panose="020F0502020204030204" pitchFamily="34" charset="0"/>
                <a:cs typeface="Calibri" panose="020F0502020204030204" pitchFamily="34" charset="0"/>
              </a:rPr>
              <a:t>Inventur</a:t>
            </a:r>
          </a:p>
          <a:p>
            <a:pPr marL="285750" indent="-285750">
              <a:buFontTx/>
              <a:buChar char="-"/>
            </a:pPr>
            <a:r>
              <a:rPr lang="ru-RU" sz="1600" dirty="0">
                <a:latin typeface="Calibri" panose="020F0502020204030204" pitchFamily="34" charset="0"/>
                <a:cs typeface="Calibri" panose="020F0502020204030204" pitchFamily="34" charset="0"/>
              </a:rPr>
              <a:t>составление списка покупок / </a:t>
            </a:r>
            <a:r>
              <a:rPr lang="de-DE" sz="1600" dirty="0">
                <a:latin typeface="Calibri" panose="020F0502020204030204" pitchFamily="34" charset="0"/>
                <a:cs typeface="Calibri" panose="020F0502020204030204" pitchFamily="34" charset="0"/>
              </a:rPr>
              <a:t>Einkaufslisten</a:t>
            </a:r>
          </a:p>
          <a:p>
            <a:pPr marL="285750" indent="-285750">
              <a:buFontTx/>
              <a:buChar char="-"/>
            </a:pPr>
            <a:r>
              <a:rPr lang="ru-RU" sz="1600" dirty="0">
                <a:latin typeface="Calibri" panose="020F0502020204030204" pitchFamily="34" charset="0"/>
                <a:cs typeface="Calibri" panose="020F0502020204030204" pitchFamily="34" charset="0"/>
              </a:rPr>
              <a:t>обдумывание меню / </a:t>
            </a:r>
            <a:r>
              <a:rPr lang="de-DE" sz="1600" dirty="0">
                <a:latin typeface="Calibri" panose="020F0502020204030204" pitchFamily="34" charset="0"/>
                <a:cs typeface="Calibri" panose="020F0502020204030204" pitchFamily="34" charset="0"/>
              </a:rPr>
              <a:t>Essensplanung</a:t>
            </a:r>
          </a:p>
          <a:p>
            <a:pPr marL="285750" indent="-285750">
              <a:buFontTx/>
              <a:buChar char="-"/>
            </a:pPr>
            <a:r>
              <a:rPr lang="ru-RU" sz="1600" dirty="0">
                <a:latin typeface="Calibri" panose="020F0502020204030204" pitchFamily="34" charset="0"/>
                <a:cs typeface="Calibri" panose="020F0502020204030204" pitchFamily="34" charset="0"/>
              </a:rPr>
              <a:t>не забыть сделать…/ </a:t>
            </a:r>
            <a:r>
              <a:rPr lang="de-DE" sz="1600" dirty="0" err="1">
                <a:latin typeface="Calibri" panose="020F0502020204030204" pitchFamily="34" charset="0"/>
                <a:cs typeface="Calibri" panose="020F0502020204030204" pitchFamily="34" charset="0"/>
              </a:rPr>
              <a:t>To</a:t>
            </a:r>
            <a:r>
              <a:rPr lang="de-DE" sz="1600" dirty="0">
                <a:latin typeface="Calibri" panose="020F0502020204030204" pitchFamily="34" charset="0"/>
                <a:cs typeface="Calibri" panose="020F0502020204030204" pitchFamily="34" charset="0"/>
              </a:rPr>
              <a:t> Dos im Blick behalten</a:t>
            </a:r>
          </a:p>
          <a:p>
            <a:pPr marL="285750" indent="-285750">
              <a:buFontTx/>
              <a:buChar char="-"/>
            </a:pPr>
            <a:r>
              <a:rPr lang="ru-RU" sz="1600" dirty="0">
                <a:latin typeface="Calibri" panose="020F0502020204030204" pitchFamily="34" charset="0"/>
                <a:cs typeface="Calibri" panose="020F0502020204030204" pitchFamily="34" charset="0"/>
              </a:rPr>
              <a:t>составление списка: Взять в отпуск… / </a:t>
            </a:r>
            <a:r>
              <a:rPr lang="de-DE" sz="1600" dirty="0">
                <a:latin typeface="Calibri" panose="020F0502020204030204" pitchFamily="34" charset="0"/>
                <a:cs typeface="Calibri" panose="020F0502020204030204" pitchFamily="34" charset="0"/>
              </a:rPr>
              <a:t>Packlisten für den Urlaub schreiben</a:t>
            </a:r>
          </a:p>
        </p:txBody>
      </p:sp>
      <p:sp>
        <p:nvSpPr>
          <p:cNvPr id="9" name="Textfeld 8">
            <a:extLst>
              <a:ext uri="{FF2B5EF4-FFF2-40B4-BE49-F238E27FC236}">
                <a16:creationId xmlns:a16="http://schemas.microsoft.com/office/drawing/2014/main" id="{192E54B7-C95B-4FCF-A3A7-970437733280}"/>
              </a:ext>
            </a:extLst>
          </p:cNvPr>
          <p:cNvSpPr txBox="1"/>
          <p:nvPr/>
        </p:nvSpPr>
        <p:spPr>
          <a:xfrm>
            <a:off x="5868785" y="2209621"/>
            <a:ext cx="2932315" cy="4370427"/>
          </a:xfrm>
          <a:prstGeom prst="rect">
            <a:avLst/>
          </a:prstGeom>
          <a:noFill/>
        </p:spPr>
        <p:txBody>
          <a:bodyPr wrap="square" rtlCol="0">
            <a:spAutoFit/>
          </a:bodyPr>
          <a:lstStyle/>
          <a:p>
            <a:pPr algn="ctr"/>
            <a:r>
              <a:rPr lang="ru-RU" b="1" dirty="0">
                <a:solidFill>
                  <a:srgbClr val="003D8F"/>
                </a:solidFill>
                <a:latin typeface="Calibri" panose="020F0502020204030204" pitchFamily="34" charset="0"/>
                <a:cs typeface="Calibri" panose="020F0502020204030204" pitchFamily="34" charset="0"/>
              </a:rPr>
              <a:t>Эмоциональная деятельность / </a:t>
            </a:r>
            <a:r>
              <a:rPr lang="de-DE" b="1" dirty="0">
                <a:solidFill>
                  <a:srgbClr val="003D8F"/>
                </a:solidFill>
                <a:latin typeface="Calibri" panose="020F0502020204030204" pitchFamily="34" charset="0"/>
                <a:cs typeface="Calibri" panose="020F0502020204030204" pitchFamily="34" charset="0"/>
              </a:rPr>
              <a:t>Emotionale Arbeit</a:t>
            </a:r>
            <a:endParaRPr lang="de-DE" dirty="0">
              <a:latin typeface="Calibri" panose="020F0502020204030204" pitchFamily="34" charset="0"/>
              <a:cs typeface="Calibri" panose="020F0502020204030204" pitchFamily="34" charset="0"/>
            </a:endParaRPr>
          </a:p>
          <a:p>
            <a:pPr marL="285750" indent="-285750">
              <a:buFontTx/>
              <a:buChar char="-"/>
            </a:pPr>
            <a:r>
              <a:rPr lang="ru-RU" sz="1600" dirty="0">
                <a:latin typeface="Calibri" panose="020F0502020204030204" pitchFamily="34" charset="0"/>
                <a:cs typeface="Calibri" panose="020F0502020204030204" pitchFamily="34" charset="0"/>
              </a:rPr>
              <a:t>ответственность за настрой в семье, / </a:t>
            </a:r>
            <a:r>
              <a:rPr lang="de-DE" sz="1600" dirty="0">
                <a:latin typeface="Calibri" panose="020F0502020204030204" pitchFamily="34" charset="0"/>
                <a:cs typeface="Calibri" panose="020F0502020204030204" pitchFamily="34" charset="0"/>
              </a:rPr>
              <a:t>Verantwortung für Familienstimmung</a:t>
            </a:r>
          </a:p>
          <a:p>
            <a:pPr marL="285750" indent="-285750">
              <a:buFontTx/>
              <a:buChar char="-"/>
            </a:pPr>
            <a:r>
              <a:rPr lang="ru-RU" sz="1600" dirty="0">
                <a:latin typeface="Calibri" panose="020F0502020204030204" pitchFamily="34" charset="0"/>
                <a:cs typeface="Calibri" panose="020F0502020204030204" pitchFamily="34" charset="0"/>
              </a:rPr>
              <a:t>сглаживание ссор, / </a:t>
            </a:r>
            <a:r>
              <a:rPr lang="de-DE" sz="1600" dirty="0">
                <a:latin typeface="Calibri" panose="020F0502020204030204" pitchFamily="34" charset="0"/>
                <a:cs typeface="Calibri" panose="020F0502020204030204" pitchFamily="34" charset="0"/>
              </a:rPr>
              <a:t>Streit schlichten</a:t>
            </a:r>
          </a:p>
          <a:p>
            <a:pPr marL="285750" indent="-285750">
              <a:buFontTx/>
              <a:buChar char="-"/>
            </a:pPr>
            <a:r>
              <a:rPr lang="ru-RU" sz="1600" dirty="0" err="1">
                <a:latin typeface="Calibri" panose="020F0502020204030204" pitchFamily="34" charset="0"/>
                <a:cs typeface="Calibri" panose="020F0502020204030204" pitchFamily="34" charset="0"/>
              </a:rPr>
              <a:t>деэскалация</a:t>
            </a:r>
            <a:r>
              <a:rPr lang="ru-RU" sz="1600" dirty="0">
                <a:latin typeface="Calibri" panose="020F0502020204030204" pitchFamily="34" charset="0"/>
                <a:cs typeface="Calibri" panose="020F0502020204030204" pitchFamily="34" charset="0"/>
              </a:rPr>
              <a:t>, / </a:t>
            </a:r>
            <a:r>
              <a:rPr lang="de-DE" sz="1600" dirty="0">
                <a:latin typeface="Calibri" panose="020F0502020204030204" pitchFamily="34" charset="0"/>
                <a:cs typeface="Calibri" panose="020F0502020204030204" pitchFamily="34" charset="0"/>
              </a:rPr>
              <a:t>Deeskalieren</a:t>
            </a:r>
          </a:p>
          <a:p>
            <a:pPr marL="285750" indent="-285750">
              <a:buFontTx/>
              <a:buChar char="-"/>
            </a:pPr>
            <a:r>
              <a:rPr lang="ru-RU" sz="1600" dirty="0">
                <a:latin typeface="Calibri" panose="020F0502020204030204" pitchFamily="34" charset="0"/>
                <a:cs typeface="Calibri" panose="020F0502020204030204" pitchFamily="34" charset="0"/>
              </a:rPr>
              <a:t>уступки / </a:t>
            </a:r>
            <a:r>
              <a:rPr lang="de-DE" sz="1600" dirty="0">
                <a:latin typeface="Calibri" panose="020F0502020204030204" pitchFamily="34" charset="0"/>
                <a:cs typeface="Calibri" panose="020F0502020204030204" pitchFamily="34" charset="0"/>
              </a:rPr>
              <a:t>Nachgeben</a:t>
            </a:r>
          </a:p>
          <a:p>
            <a:pPr marL="285750" indent="-285750">
              <a:buFontTx/>
              <a:buChar char="-"/>
            </a:pPr>
            <a:r>
              <a:rPr lang="ru-RU" sz="1600" dirty="0">
                <a:latin typeface="Calibri" panose="020F0502020204030204" pitchFamily="34" charset="0"/>
                <a:cs typeface="Calibri" panose="020F0502020204030204" pitchFamily="34" charset="0"/>
              </a:rPr>
              <a:t>поздравление дедушки, / </a:t>
            </a:r>
            <a:r>
              <a:rPr lang="de-DE" sz="1600" dirty="0">
                <a:latin typeface="Calibri" panose="020F0502020204030204" pitchFamily="34" charset="0"/>
                <a:cs typeface="Calibri" panose="020F0502020204030204" pitchFamily="34" charset="0"/>
              </a:rPr>
              <a:t>Opa gratulieren</a:t>
            </a:r>
          </a:p>
          <a:p>
            <a:pPr marL="285750" indent="-285750">
              <a:buFontTx/>
              <a:buChar char="-"/>
            </a:pPr>
            <a:r>
              <a:rPr lang="ru-RU" sz="1600" dirty="0">
                <a:latin typeface="Calibri" panose="020F0502020204030204" pitchFamily="34" charset="0"/>
                <a:cs typeface="Calibri" panose="020F0502020204030204" pitchFamily="34" charset="0"/>
              </a:rPr>
              <a:t>открытка бабушке, / </a:t>
            </a:r>
            <a:r>
              <a:rPr lang="de-DE" sz="1600" dirty="0">
                <a:latin typeface="Calibri" panose="020F0502020204030204" pitchFamily="34" charset="0"/>
                <a:cs typeface="Calibri" panose="020F0502020204030204" pitchFamily="34" charset="0"/>
              </a:rPr>
              <a:t>Oma eine Karte schreiben</a:t>
            </a:r>
          </a:p>
          <a:p>
            <a:pPr marL="285750" indent="-285750">
              <a:buFontTx/>
              <a:buChar char="-"/>
            </a:pPr>
            <a:r>
              <a:rPr lang="ru-RU" sz="1600" dirty="0">
                <a:latin typeface="Calibri" panose="020F0502020204030204" pitchFamily="34" charset="0"/>
                <a:cs typeface="Calibri" panose="020F0502020204030204" pitchFamily="34" charset="0"/>
              </a:rPr>
              <a:t>пирог - испечь для коллег, / </a:t>
            </a:r>
            <a:r>
              <a:rPr lang="de-DE" sz="1600" dirty="0">
                <a:latin typeface="Calibri" panose="020F0502020204030204" pitchFamily="34" charset="0"/>
                <a:cs typeface="Calibri" panose="020F0502020204030204" pitchFamily="34" charset="0"/>
              </a:rPr>
              <a:t>Kuchen für die Kolleg*innen backen</a:t>
            </a:r>
          </a:p>
        </p:txBody>
      </p:sp>
    </p:spTree>
    <p:extLst>
      <p:ext uri="{BB962C8B-B14F-4D97-AF65-F5344CB8AC3E}">
        <p14:creationId xmlns:p14="http://schemas.microsoft.com/office/powerpoint/2010/main" val="2857727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F0494B-E33B-439A-988C-271188606A63}"/>
              </a:ext>
            </a:extLst>
          </p:cNvPr>
          <p:cNvSpPr>
            <a:spLocks noGrp="1"/>
          </p:cNvSpPr>
          <p:nvPr>
            <p:ph type="title"/>
          </p:nvPr>
        </p:nvSpPr>
        <p:spPr>
          <a:xfrm>
            <a:off x="1903615" y="229344"/>
            <a:ext cx="7065818" cy="738664"/>
          </a:xfrm>
        </p:spPr>
        <p:txBody>
          <a:bodyPr/>
          <a:lstStyle/>
          <a:p>
            <a:r>
              <a:rPr lang="ru-RU" sz="2000" dirty="0"/>
              <a:t>Почему женщины страдают больше? Гендерный разрыв при уходе / </a:t>
            </a:r>
            <a:r>
              <a:rPr lang="de-DE" sz="2000" dirty="0"/>
              <a:t>Wieso sind besonders Frauen betroffen? Gender Care Gap</a:t>
            </a:r>
          </a:p>
        </p:txBody>
      </p:sp>
      <p:sp>
        <p:nvSpPr>
          <p:cNvPr id="4" name="Inhaltsplatzhalter 3">
            <a:extLst>
              <a:ext uri="{FF2B5EF4-FFF2-40B4-BE49-F238E27FC236}">
                <a16:creationId xmlns:a16="http://schemas.microsoft.com/office/drawing/2014/main" id="{A374A7B8-35BE-4B13-8147-36937D3EC633}"/>
              </a:ext>
            </a:extLst>
          </p:cNvPr>
          <p:cNvSpPr>
            <a:spLocks noGrp="1"/>
          </p:cNvSpPr>
          <p:nvPr>
            <p:ph sz="half" idx="2"/>
          </p:nvPr>
        </p:nvSpPr>
        <p:spPr>
          <a:xfrm>
            <a:off x="3815542" y="906087"/>
            <a:ext cx="5245331" cy="5827221"/>
          </a:xfrm>
        </p:spPr>
        <p:txBody>
          <a:bodyPr/>
          <a:lstStyle/>
          <a:p>
            <a:pPr marL="1586" indent="0">
              <a:buClr>
                <a:srgbClr val="003D8F"/>
              </a:buClr>
            </a:pPr>
            <a:r>
              <a:rPr lang="ru-RU" dirty="0">
                <a:solidFill>
                  <a:srgbClr val="002060"/>
                </a:solidFill>
                <a:latin typeface="Calibri" panose="020F0502020204030204" pitchFamily="34" charset="0"/>
                <a:cs typeface="Calibri" panose="020F0502020204030204" pitchFamily="34" charset="0"/>
              </a:rPr>
              <a:t>- На женщин (83,3%) приходится значительно больше работы по уходу с ребенком (детьми).</a:t>
            </a:r>
            <a:r>
              <a:rPr lang="ru-RU" dirty="0">
                <a:latin typeface="Calibri" panose="020F0502020204030204" pitchFamily="34" charset="0"/>
                <a:cs typeface="Calibri" panose="020F0502020204030204" pitchFamily="34" charset="0"/>
              </a:rPr>
              <a:t> / </a:t>
            </a:r>
            <a:r>
              <a:rPr lang="de-DE" dirty="0">
                <a:latin typeface="Calibri" panose="020F0502020204030204" pitchFamily="34" charset="0"/>
                <a:cs typeface="Calibri" panose="020F0502020204030204" pitchFamily="34" charset="0"/>
              </a:rPr>
              <a:t>Frauen erledigen deutliche mehr Sorgearbeit, mit Kind(</a:t>
            </a:r>
            <a:r>
              <a:rPr lang="de-DE" dirty="0" err="1">
                <a:latin typeface="Calibri" panose="020F0502020204030204" pitchFamily="34" charset="0"/>
                <a:cs typeface="Calibri" panose="020F0502020204030204" pitchFamily="34" charset="0"/>
              </a:rPr>
              <a:t>ern</a:t>
            </a:r>
            <a:r>
              <a:rPr lang="de-DE" dirty="0">
                <a:latin typeface="Calibri" panose="020F0502020204030204" pitchFamily="34" charset="0"/>
                <a:cs typeface="Calibri" panose="020F0502020204030204" pitchFamily="34" charset="0"/>
              </a:rPr>
              <a:t>) sogar 83,3%</a:t>
            </a:r>
            <a:r>
              <a:rPr lang="ru-RU" dirty="0">
                <a:latin typeface="Calibri" panose="020F0502020204030204" pitchFamily="34" charset="0"/>
                <a:cs typeface="Calibri" panose="020F0502020204030204" pitchFamily="34" charset="0"/>
              </a:rPr>
              <a:t>.</a:t>
            </a:r>
            <a:endParaRPr lang="de-DE" dirty="0">
              <a:latin typeface="Calibri" panose="020F0502020204030204" pitchFamily="34" charset="0"/>
              <a:cs typeface="Calibri" panose="020F0502020204030204" pitchFamily="34" charset="0"/>
            </a:endParaRPr>
          </a:p>
          <a:p>
            <a:pPr marL="1586" indent="0">
              <a:buClr>
                <a:srgbClr val="003D8F"/>
              </a:buClr>
            </a:pPr>
            <a:r>
              <a:rPr lang="ru-RU" b="1" dirty="0">
                <a:solidFill>
                  <a:srgbClr val="002060"/>
                </a:solidFill>
                <a:latin typeface="Calibri" panose="020F0502020204030204" pitchFamily="34" charset="0"/>
                <a:cs typeface="Calibri" panose="020F0502020204030204" pitchFamily="34" charset="0"/>
              </a:rPr>
              <a:t>- Все зависит от различных факторов: </a:t>
            </a:r>
            <a:r>
              <a:rPr lang="ru-RU" dirty="0">
                <a:latin typeface="Calibri" panose="020F0502020204030204" pitchFamily="34" charset="0"/>
                <a:cs typeface="Calibri" panose="020F0502020204030204" pitchFamily="34" charset="0"/>
              </a:rPr>
              <a:t>/ </a:t>
            </a:r>
            <a:r>
              <a:rPr lang="de-DE" dirty="0">
                <a:latin typeface="Calibri" panose="020F0502020204030204" pitchFamily="34" charset="0"/>
                <a:cs typeface="Calibri" panose="020F0502020204030204" pitchFamily="34" charset="0"/>
              </a:rPr>
              <a:t>Hängt von verschiedenen Faktoren ab:</a:t>
            </a:r>
          </a:p>
          <a:p>
            <a:pPr marL="468308" lvl="1" indent="-285750"/>
            <a:r>
              <a:rPr lang="ru-RU" b="1" dirty="0">
                <a:solidFill>
                  <a:srgbClr val="002060"/>
                </a:solidFill>
              </a:rPr>
              <a:t>Жизненный этап:</a:t>
            </a:r>
            <a:r>
              <a:rPr lang="ru-RU" dirty="0">
                <a:solidFill>
                  <a:srgbClr val="002060"/>
                </a:solidFill>
              </a:rPr>
              <a:t> гендерный разрыв среди 30-40-летних при уходе огромен. / </a:t>
            </a:r>
            <a:r>
              <a:rPr lang="de-DE" b="1" dirty="0"/>
              <a:t>Lebensphase:</a:t>
            </a:r>
            <a:r>
              <a:rPr lang="de-DE" dirty="0"/>
              <a:t> Gender Care Gap fällt bei 30-40-Jährigen besonders hoch aus</a:t>
            </a:r>
            <a:r>
              <a:rPr lang="ru-RU" dirty="0"/>
              <a:t>.</a:t>
            </a:r>
            <a:endParaRPr lang="de-DE" dirty="0"/>
          </a:p>
          <a:p>
            <a:pPr marL="468308" lvl="1" indent="-285750"/>
            <a:r>
              <a:rPr lang="ru-RU" b="1" dirty="0">
                <a:solidFill>
                  <a:srgbClr val="002060"/>
                </a:solidFill>
              </a:rPr>
              <a:t>Сфера занятости женщин: </a:t>
            </a:r>
            <a:r>
              <a:rPr lang="ru-RU" dirty="0">
                <a:solidFill>
                  <a:srgbClr val="002060"/>
                </a:solidFill>
              </a:rPr>
              <a:t>модель кормильца - разница наибольшая: 154%, модель двойного заработка – наименьшая: 41,3%. / </a:t>
            </a:r>
            <a:r>
              <a:rPr lang="de-DE" b="1" dirty="0"/>
              <a:t>Beschäftigungsumfang der Frau: </a:t>
            </a:r>
            <a:r>
              <a:rPr lang="de-DE" dirty="0"/>
              <a:t>im Ernährer-Modell ist die Differenz mit 154% am größten, im Doppelverdienst-Modell mit 41,3% am geringsten</a:t>
            </a:r>
          </a:p>
          <a:p>
            <a:pPr marL="468308" lvl="1" indent="-285750"/>
            <a:r>
              <a:rPr lang="ru-RU" b="1" dirty="0">
                <a:solidFill>
                  <a:srgbClr val="002060"/>
                </a:solidFill>
              </a:rPr>
              <a:t>Чистый доход: </a:t>
            </a:r>
            <a:r>
              <a:rPr lang="ru-RU" dirty="0">
                <a:solidFill>
                  <a:srgbClr val="002060"/>
                </a:solidFill>
              </a:rPr>
              <a:t>чем больше заработок у пары, тем меньше оба занимаются уходом (аутсорсинг) </a:t>
            </a:r>
            <a:r>
              <a:rPr lang="ru-RU" dirty="0"/>
              <a:t>/ </a:t>
            </a:r>
            <a:r>
              <a:rPr lang="de-DE" b="1" dirty="0"/>
              <a:t>Nettoeinkommen: </a:t>
            </a:r>
            <a:r>
              <a:rPr lang="de-DE" dirty="0"/>
              <a:t>Je mehr ein Paar verdient, desto weniger beschäftigen sich beide mit Sorgearbeit (Outsourcing)</a:t>
            </a:r>
          </a:p>
          <a:p>
            <a:pPr marL="468308" lvl="1" indent="-285750"/>
            <a:r>
              <a:rPr lang="ru-RU" b="1" dirty="0">
                <a:solidFill>
                  <a:srgbClr val="002060"/>
                </a:solidFill>
              </a:rPr>
              <a:t>Структура поселения: </a:t>
            </a:r>
            <a:r>
              <a:rPr lang="ru-RU" dirty="0">
                <a:solidFill>
                  <a:srgbClr val="002060"/>
                </a:solidFill>
              </a:rPr>
              <a:t>на селе разрыв больше, чем в городе. / </a:t>
            </a:r>
            <a:r>
              <a:rPr lang="de-DE" b="1" dirty="0"/>
              <a:t>Siedlungsstruktur:</a:t>
            </a:r>
            <a:r>
              <a:rPr lang="de-DE" dirty="0"/>
              <a:t> Auf dem Land ist Gap größer als in der Stadt</a:t>
            </a:r>
            <a:r>
              <a:rPr lang="ru-RU" dirty="0"/>
              <a:t>.</a:t>
            </a:r>
            <a:endParaRPr lang="de-DE" dirty="0"/>
          </a:p>
        </p:txBody>
      </p:sp>
      <p:pic>
        <p:nvPicPr>
          <p:cNvPr id="6" name="Объект 5"/>
          <p:cNvPicPr>
            <a:picLocks noGrp="1" noChangeAspect="1"/>
          </p:cNvPicPr>
          <p:nvPr>
            <p:ph sz="half" idx="1"/>
          </p:nvPr>
        </p:nvPicPr>
        <p:blipFill>
          <a:blip r:embed="rId2"/>
          <a:stretch>
            <a:fillRect/>
          </a:stretch>
        </p:blipFill>
        <p:spPr>
          <a:xfrm>
            <a:off x="241069" y="1409989"/>
            <a:ext cx="3574473" cy="4351338"/>
          </a:xfrm>
          <a:prstGeom prst="rect">
            <a:avLst/>
          </a:prstGeom>
        </p:spPr>
      </p:pic>
    </p:spTree>
    <p:extLst>
      <p:ext uri="{BB962C8B-B14F-4D97-AF65-F5344CB8AC3E}">
        <p14:creationId xmlns:p14="http://schemas.microsoft.com/office/powerpoint/2010/main" val="2723719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F0494B-E33B-439A-988C-271188606A63}"/>
              </a:ext>
            </a:extLst>
          </p:cNvPr>
          <p:cNvSpPr>
            <a:spLocks noGrp="1"/>
          </p:cNvSpPr>
          <p:nvPr>
            <p:ph type="title"/>
          </p:nvPr>
        </p:nvSpPr>
        <p:spPr>
          <a:xfrm>
            <a:off x="1978429" y="229344"/>
            <a:ext cx="7024255" cy="738664"/>
          </a:xfrm>
        </p:spPr>
        <p:txBody>
          <a:bodyPr/>
          <a:lstStyle/>
          <a:p>
            <a:r>
              <a:rPr lang="ru-RU" sz="2000" dirty="0"/>
              <a:t>Почему женщинам так достается? Тип задач /</a:t>
            </a:r>
            <a:br>
              <a:rPr lang="ru-RU" sz="2000" dirty="0"/>
            </a:br>
            <a:r>
              <a:rPr lang="de-DE" sz="2000" dirty="0"/>
              <a:t>Wieso sind besonders Frauen betroffen? Art der Aufgaben</a:t>
            </a:r>
          </a:p>
        </p:txBody>
      </p:sp>
      <p:sp>
        <p:nvSpPr>
          <p:cNvPr id="4" name="Inhaltsplatzhalter 3">
            <a:extLst>
              <a:ext uri="{FF2B5EF4-FFF2-40B4-BE49-F238E27FC236}">
                <a16:creationId xmlns:a16="http://schemas.microsoft.com/office/drawing/2014/main" id="{A374A7B8-35BE-4B13-8147-36937D3EC633}"/>
              </a:ext>
            </a:extLst>
          </p:cNvPr>
          <p:cNvSpPr>
            <a:spLocks noGrp="1"/>
          </p:cNvSpPr>
          <p:nvPr>
            <p:ph sz="half" idx="2"/>
          </p:nvPr>
        </p:nvSpPr>
        <p:spPr>
          <a:xfrm>
            <a:off x="4206240" y="897776"/>
            <a:ext cx="4796444" cy="5694218"/>
          </a:xfrm>
        </p:spPr>
        <p:txBody>
          <a:bodyPr/>
          <a:lstStyle/>
          <a:p>
            <a:pPr marL="287336" indent="-285750" algn="just">
              <a:buClr>
                <a:srgbClr val="003D8F"/>
              </a:buClr>
              <a:buFont typeface="Wingdings" panose="05000000000000000000" pitchFamily="2" charset="2"/>
              <a:buChar char="§"/>
            </a:pPr>
            <a:r>
              <a:rPr lang="ru-RU" dirty="0">
                <a:solidFill>
                  <a:srgbClr val="002060"/>
                </a:solidFill>
                <a:latin typeface="Calibri" panose="020F0502020204030204" pitchFamily="34" charset="0"/>
                <a:cs typeface="Calibri" panose="020F0502020204030204" pitchFamily="34" charset="0"/>
              </a:rPr>
              <a:t>Видна четкая разница в частоте и функциях (важно для бюджетного процесса): / </a:t>
            </a:r>
            <a:r>
              <a:rPr lang="de-DE" dirty="0">
                <a:latin typeface="Calibri" panose="020F0502020204030204" pitchFamily="34" charset="0"/>
                <a:cs typeface="Calibri" panose="020F0502020204030204" pitchFamily="34" charset="0"/>
              </a:rPr>
              <a:t>Deutlicher Unterschied in Häufigkeit und Wichtigkeit für Haushaltsablauf lässt sich erkennen:</a:t>
            </a:r>
            <a:endParaRPr lang="ru-RU" dirty="0">
              <a:latin typeface="Calibri" panose="020F0502020204030204" pitchFamily="34" charset="0"/>
              <a:cs typeface="Calibri" panose="020F0502020204030204" pitchFamily="34" charset="0"/>
            </a:endParaRPr>
          </a:p>
          <a:p>
            <a:pPr marL="287336" indent="-285750" algn="just">
              <a:buClr>
                <a:srgbClr val="003D8F"/>
              </a:buClr>
              <a:buFont typeface="Wingdings" panose="05000000000000000000" pitchFamily="2" charset="2"/>
              <a:buChar char="§"/>
            </a:pPr>
            <a:r>
              <a:rPr lang="ru-RU" dirty="0">
                <a:solidFill>
                  <a:srgbClr val="002060"/>
                </a:solidFill>
                <a:latin typeface="Calibri" panose="020F0502020204030204" pitchFamily="34" charset="0"/>
                <a:cs typeface="Calibri" panose="020F0502020204030204" pitchFamily="34" charset="0"/>
              </a:rPr>
              <a:t>Женщины выполняют </a:t>
            </a:r>
            <a:r>
              <a:rPr lang="ru-RU" b="1" dirty="0">
                <a:solidFill>
                  <a:srgbClr val="002060"/>
                </a:solidFill>
                <a:latin typeface="Calibri" panose="020F0502020204030204" pitchFamily="34" charset="0"/>
                <a:cs typeface="Calibri" panose="020F0502020204030204" pitchFamily="34" charset="0"/>
              </a:rPr>
              <a:t>частотные задачи</a:t>
            </a:r>
            <a:r>
              <a:rPr lang="ru-RU" dirty="0">
                <a:solidFill>
                  <a:srgbClr val="002060"/>
                </a:solidFill>
                <a:latin typeface="Calibri" panose="020F0502020204030204" pitchFamily="34" charset="0"/>
                <a:cs typeface="Calibri" panose="020F0502020204030204" pitchFamily="34" charset="0"/>
              </a:rPr>
              <a:t>, имеющие </a:t>
            </a:r>
            <a:r>
              <a:rPr lang="ru-RU" b="1" dirty="0">
                <a:solidFill>
                  <a:srgbClr val="002060"/>
                </a:solidFill>
                <a:latin typeface="Calibri" panose="020F0502020204030204" pitchFamily="34" charset="0"/>
                <a:cs typeface="Calibri" panose="020F0502020204030204" pitchFamily="34" charset="0"/>
              </a:rPr>
              <a:t>большое значение для домашнего хозяйства.</a:t>
            </a:r>
            <a:r>
              <a:rPr lang="ru-RU" dirty="0">
                <a:solidFill>
                  <a:srgbClr val="002060"/>
                </a:solidFill>
                <a:latin typeface="Calibri" panose="020F0502020204030204" pitchFamily="34" charset="0"/>
                <a:cs typeface="Calibri" panose="020F0502020204030204" pitchFamily="34" charset="0"/>
              </a:rPr>
              <a:t> </a:t>
            </a:r>
            <a:r>
              <a:rPr lang="ru-RU" dirty="0">
                <a:latin typeface="Calibri" panose="020F0502020204030204" pitchFamily="34" charset="0"/>
                <a:cs typeface="Calibri" panose="020F0502020204030204" pitchFamily="34" charset="0"/>
              </a:rPr>
              <a:t>/ </a:t>
            </a:r>
            <a:r>
              <a:rPr lang="de-DE" dirty="0">
                <a:latin typeface="Calibri" panose="020F0502020204030204" pitchFamily="34" charset="0"/>
                <a:cs typeface="Calibri" panose="020F0502020204030204" pitchFamily="34" charset="0"/>
              </a:rPr>
              <a:t>Frauen übernehmen Aufgaben mit </a:t>
            </a:r>
            <a:r>
              <a:rPr lang="de-DE" b="1" dirty="0">
                <a:latin typeface="Calibri" panose="020F0502020204030204" pitchFamily="34" charset="0"/>
                <a:cs typeface="Calibri" panose="020F0502020204030204" pitchFamily="34" charset="0"/>
              </a:rPr>
              <a:t>hoher Frequenz </a:t>
            </a:r>
            <a:r>
              <a:rPr lang="de-DE" dirty="0">
                <a:latin typeface="Calibri" panose="020F0502020204030204" pitchFamily="34" charset="0"/>
                <a:cs typeface="Calibri" panose="020F0502020204030204" pitchFamily="34" charset="0"/>
              </a:rPr>
              <a:t>und </a:t>
            </a:r>
            <a:r>
              <a:rPr lang="de-DE" b="1" dirty="0">
                <a:latin typeface="Calibri" panose="020F0502020204030204" pitchFamily="34" charset="0"/>
                <a:cs typeface="Calibri" panose="020F0502020204030204" pitchFamily="34" charset="0"/>
              </a:rPr>
              <a:t>großer Wichtigkeit für die Haushaltsabläufe</a:t>
            </a:r>
            <a:endParaRPr lang="ru-RU" dirty="0">
              <a:latin typeface="Calibri" panose="020F0502020204030204" pitchFamily="34" charset="0"/>
              <a:cs typeface="Calibri" panose="020F0502020204030204" pitchFamily="34" charset="0"/>
            </a:endParaRPr>
          </a:p>
          <a:p>
            <a:pPr marL="287336" indent="-285750" algn="just">
              <a:buClr>
                <a:srgbClr val="003D8F"/>
              </a:buClr>
              <a:buFont typeface="Wingdings" panose="05000000000000000000" pitchFamily="2" charset="2"/>
              <a:buChar char="§"/>
            </a:pPr>
            <a:r>
              <a:rPr lang="ru-RU" dirty="0">
                <a:solidFill>
                  <a:srgbClr val="002060"/>
                </a:solidFill>
                <a:latin typeface="Calibri" panose="020F0502020204030204" pitchFamily="34" charset="0"/>
                <a:cs typeface="Calibri" panose="020F0502020204030204" pitchFamily="34" charset="0"/>
              </a:rPr>
              <a:t>Мужчины берут на себя задачи, которые </a:t>
            </a:r>
            <a:r>
              <a:rPr lang="ru-RU" dirty="0" err="1">
                <a:solidFill>
                  <a:srgbClr val="002060"/>
                </a:solidFill>
                <a:latin typeface="Calibri" panose="020F0502020204030204" pitchFamily="34" charset="0"/>
                <a:cs typeface="Calibri" panose="020F0502020204030204" pitchFamily="34" charset="0"/>
              </a:rPr>
              <a:t>повто-ряются</a:t>
            </a:r>
            <a:r>
              <a:rPr lang="ru-RU" dirty="0">
                <a:solidFill>
                  <a:srgbClr val="002060"/>
                </a:solidFill>
                <a:latin typeface="Calibri" panose="020F0502020204030204" pitchFamily="34" charset="0"/>
                <a:cs typeface="Calibri" panose="020F0502020204030204" pitchFamily="34" charset="0"/>
              </a:rPr>
              <a:t> через более длительные промежутки времени, могут быть отложены, что не нарушает домашнего быта. /</a:t>
            </a:r>
            <a:r>
              <a:rPr lang="de-DE" dirty="0">
                <a:latin typeface="Calibri" panose="020F0502020204030204" pitchFamily="34" charset="0"/>
                <a:cs typeface="Calibri" panose="020F0502020204030204" pitchFamily="34" charset="0"/>
              </a:rPr>
              <a:t>Männer übernehmen Aufgaben, die in größeren Abständen wiederkehren, sich </a:t>
            </a:r>
            <a:r>
              <a:rPr lang="de-DE" dirty="0" err="1">
                <a:latin typeface="Calibri" panose="020F0502020204030204" pitchFamily="34" charset="0"/>
                <a:cs typeface="Calibri" panose="020F0502020204030204" pitchFamily="34" charset="0"/>
              </a:rPr>
              <a:t>ver</a:t>
            </a:r>
            <a:r>
              <a:rPr lang="ru-RU" dirty="0">
                <a:latin typeface="Calibri" panose="020F0502020204030204" pitchFamily="34" charset="0"/>
                <a:cs typeface="Calibri" panose="020F0502020204030204" pitchFamily="34" charset="0"/>
              </a:rPr>
              <a:t>-</a:t>
            </a:r>
            <a:r>
              <a:rPr lang="de-DE" dirty="0">
                <a:latin typeface="Calibri" panose="020F0502020204030204" pitchFamily="34" charset="0"/>
                <a:cs typeface="Calibri" panose="020F0502020204030204" pitchFamily="34" charset="0"/>
              </a:rPr>
              <a:t>schieben lassen und deren temporäres Unterlassen die Abläufe im Haushalt nicht empfindlich stört</a:t>
            </a:r>
            <a:r>
              <a:rPr lang="ru-RU" dirty="0">
                <a:latin typeface="Calibri" panose="020F0502020204030204" pitchFamily="34" charset="0"/>
                <a:cs typeface="Calibri" panose="020F0502020204030204" pitchFamily="34" charset="0"/>
              </a:rPr>
              <a:t>.</a:t>
            </a:r>
            <a:endParaRPr lang="de-DE" dirty="0">
              <a:latin typeface="Calibri" panose="020F0502020204030204" pitchFamily="34" charset="0"/>
              <a:cs typeface="Calibri" panose="020F0502020204030204" pitchFamily="34" charset="0"/>
            </a:endParaRPr>
          </a:p>
          <a:p>
            <a:pPr marL="182558" lvl="1" indent="0" algn="just">
              <a:buClr>
                <a:srgbClr val="003D8F"/>
              </a:buClr>
              <a:buNone/>
            </a:pPr>
            <a:r>
              <a:rPr lang="ru-RU" sz="1400" b="1" dirty="0">
                <a:solidFill>
                  <a:srgbClr val="002060"/>
                </a:solidFill>
              </a:rPr>
              <a:t>Умственная нагрузка в значительной степени связана с распределением задач. / </a:t>
            </a:r>
            <a:r>
              <a:rPr lang="de-DE" sz="1400" b="1" dirty="0"/>
              <a:t>Mental Load hängt signifikant mit der Aufgabenverteilung zusammen</a:t>
            </a:r>
            <a:r>
              <a:rPr lang="ru-RU" sz="1400" b="1" dirty="0"/>
              <a:t>.</a:t>
            </a:r>
          </a:p>
          <a:p>
            <a:pPr marL="182558" lvl="1" indent="0" algn="just">
              <a:buClr>
                <a:srgbClr val="003D8F"/>
              </a:buClr>
              <a:buNone/>
            </a:pPr>
            <a:r>
              <a:rPr lang="ru-RU" sz="1400" b="1" dirty="0">
                <a:solidFill>
                  <a:srgbClr val="002060"/>
                </a:solidFill>
              </a:rPr>
              <a:t>Высокая частотность приводит к однообразию, неотвратимость вызывает особое давление. / </a:t>
            </a:r>
            <a:r>
              <a:rPr lang="de-DE" sz="1400" b="1" dirty="0"/>
              <a:t>Hohe Frequenz schafft Monotonie, Unausweichlichkeit erzeugt besonderen Druck</a:t>
            </a:r>
            <a:r>
              <a:rPr lang="ru-RU" sz="1400" b="1" dirty="0"/>
              <a:t>.</a:t>
            </a:r>
            <a:endParaRPr lang="de-DE" sz="1400" b="1" dirty="0"/>
          </a:p>
          <a:p>
            <a:pPr marL="182558" lvl="1" indent="0">
              <a:buClr>
                <a:srgbClr val="003D8F"/>
              </a:buClr>
              <a:buNone/>
            </a:pPr>
            <a:endParaRPr lang="de-DE" sz="1400" b="1" dirty="0">
              <a:solidFill>
                <a:srgbClr val="002060"/>
              </a:solidFill>
            </a:endParaRPr>
          </a:p>
        </p:txBody>
      </p:sp>
      <p:graphicFrame>
        <p:nvGraphicFramePr>
          <p:cNvPr id="8" name="Inhaltsplatzhalter 7">
            <a:extLst>
              <a:ext uri="{FF2B5EF4-FFF2-40B4-BE49-F238E27FC236}">
                <a16:creationId xmlns:a16="http://schemas.microsoft.com/office/drawing/2014/main" id="{6A6AF2EC-9E38-434C-BA08-AAD5A8166AA7}"/>
              </a:ext>
            </a:extLst>
          </p:cNvPr>
          <p:cNvGraphicFramePr>
            <a:graphicFrameLocks noGrp="1"/>
          </p:cNvGraphicFramePr>
          <p:nvPr>
            <p:ph sz="half" idx="1"/>
            <p:extLst>
              <p:ext uri="{D42A27DB-BD31-4B8C-83A1-F6EECF244321}">
                <p14:modId xmlns:p14="http://schemas.microsoft.com/office/powerpoint/2010/main" val="3396689287"/>
              </p:ext>
            </p:extLst>
          </p:nvPr>
        </p:nvGraphicFramePr>
        <p:xfrm>
          <a:off x="266008" y="1138845"/>
          <a:ext cx="3940232" cy="5038118"/>
        </p:xfrm>
        <a:graphic>
          <a:graphicData uri="http://schemas.openxmlformats.org/drawingml/2006/chart">
            <c:chart xmlns:c="http://schemas.openxmlformats.org/drawingml/2006/chart" xmlns:r="http://schemas.openxmlformats.org/officeDocument/2006/relationships" r:id="rId2"/>
          </a:graphicData>
        </a:graphic>
      </p:graphicFrame>
      <p:cxnSp>
        <p:nvCxnSpPr>
          <p:cNvPr id="5" name="Gerade Verbindung mit Pfeil 4">
            <a:extLst>
              <a:ext uri="{FF2B5EF4-FFF2-40B4-BE49-F238E27FC236}">
                <a16:creationId xmlns:a16="http://schemas.microsoft.com/office/drawing/2014/main" id="{BB553213-0E57-4CB2-8418-2000315E4A1B}"/>
              </a:ext>
            </a:extLst>
          </p:cNvPr>
          <p:cNvCxnSpPr/>
          <p:nvPr/>
        </p:nvCxnSpPr>
        <p:spPr bwMode="auto">
          <a:xfrm>
            <a:off x="3998422" y="4538750"/>
            <a:ext cx="290945" cy="232755"/>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109244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B908723-9F88-4516-BAB1-D74FDA7485C0}"/>
              </a:ext>
            </a:extLst>
          </p:cNvPr>
          <p:cNvSpPr>
            <a:spLocks noGrp="1"/>
          </p:cNvSpPr>
          <p:nvPr>
            <p:ph type="body" sz="quarter" idx="13"/>
          </p:nvPr>
        </p:nvSpPr>
        <p:spPr>
          <a:xfrm>
            <a:off x="166255" y="1022465"/>
            <a:ext cx="8828115" cy="5416435"/>
          </a:xfrm>
        </p:spPr>
        <p:txBody>
          <a:bodyPr/>
          <a:lstStyle/>
          <a:p>
            <a:pPr marL="1586" indent="0" algn="just">
              <a:buClr>
                <a:srgbClr val="003D8F"/>
              </a:buClr>
            </a:pPr>
            <a:r>
              <a:rPr lang="ru-RU" sz="1400" dirty="0">
                <a:solidFill>
                  <a:srgbClr val="002060"/>
                </a:solidFill>
              </a:rPr>
              <a:t>- Часто предполагается, что женщины выполняют столько работы по дому, потому что с мужчинами сложно договориться или же они однозначно перекрывают доступ к карьере. / </a:t>
            </a:r>
            <a:r>
              <a:rPr lang="de-DE" sz="1400" dirty="0"/>
              <a:t>Oft wird suggeriert, Frauen würden nur so viel Haushaltslast tragen, weil Männer nicht kooperieren oder Zugang zur Karriere versperren verkürzt und eindimensional</a:t>
            </a:r>
            <a:r>
              <a:rPr lang="ru-RU" sz="1400" dirty="0"/>
              <a:t>.</a:t>
            </a:r>
            <a:endParaRPr lang="de-DE" sz="1400" dirty="0"/>
          </a:p>
          <a:p>
            <a:pPr marL="1586" indent="0" algn="just">
              <a:buClr>
                <a:srgbClr val="003D8F"/>
              </a:buClr>
            </a:pPr>
            <a:r>
              <a:rPr lang="ru-RU" sz="1400" dirty="0">
                <a:solidFill>
                  <a:srgbClr val="002060"/>
                </a:solidFill>
              </a:rPr>
              <a:t>- Социализация: гендерные стереотипы, приписывание ролей: домохозяйство - сфера женщины, у нее значительное преимущество, мужчина только «мешает», воспринимает себя только как помощник, тем самым укрепляя роль женщины как хозяйки и ответственного лица. </a:t>
            </a:r>
            <a:r>
              <a:rPr lang="ru-RU" sz="1400" dirty="0"/>
              <a:t>/ </a:t>
            </a:r>
            <a:r>
              <a:rPr lang="de-DE" sz="1400" dirty="0"/>
              <a:t>Sozialisation: Geschlechterstereotype, Rollenzuschreibungen: Haushalt ist Sphäre der Frau und sie hat die Deutungshoheit, Mann „stört“ nur punktuell, nimmt sich lediglich als Hilfe wahr</a:t>
            </a:r>
            <a:r>
              <a:rPr lang="ru-RU" sz="1400" dirty="0"/>
              <a:t>, </a:t>
            </a:r>
            <a:r>
              <a:rPr lang="de-DE" sz="1400" dirty="0"/>
              <a:t>zementiert damit die Rolle der Frau als Haushaltsmanagerin und Verantwortlicher</a:t>
            </a:r>
            <a:r>
              <a:rPr lang="ru-RU" sz="1400" dirty="0"/>
              <a:t>.</a:t>
            </a:r>
            <a:endParaRPr lang="de-DE" sz="1400" dirty="0"/>
          </a:p>
          <a:p>
            <a:pPr marL="1586" indent="0" algn="just">
              <a:buClr>
                <a:srgbClr val="003D8F"/>
              </a:buClr>
            </a:pPr>
            <a:r>
              <a:rPr lang="ru-RU" sz="1400" dirty="0">
                <a:solidFill>
                  <a:srgbClr val="002060"/>
                </a:solidFill>
              </a:rPr>
              <a:t>- Среда затрудняет разделение ролей: отцы не воспринимаются как советчики в вопросах ухода, женщины рассматриваются лишь как матери и домохозяйки. / </a:t>
            </a:r>
            <a:r>
              <a:rPr lang="de-DE" sz="1400" dirty="0"/>
              <a:t>Umwelt erschwert Aufbrechen der Rollen: Väter werden nicht als Ansprechpartner für Care-Fragen wahrgenommen, Frauen werden nur als Mütter und Hausfrauen gesehen</a:t>
            </a:r>
            <a:r>
              <a:rPr lang="ru-RU" sz="1400" dirty="0"/>
              <a:t>.</a:t>
            </a:r>
            <a:endParaRPr lang="de-DE" sz="1400" dirty="0"/>
          </a:p>
          <a:p>
            <a:pPr marL="1586" indent="0" algn="just">
              <a:buClr>
                <a:srgbClr val="003D8F"/>
              </a:buClr>
            </a:pPr>
            <a:r>
              <a:rPr lang="ru-RU" sz="1400" dirty="0">
                <a:solidFill>
                  <a:srgbClr val="002060"/>
                </a:solidFill>
              </a:rPr>
              <a:t>- Гендерные различия влияют друг на друга. </a:t>
            </a:r>
            <a:r>
              <a:rPr lang="ru-RU" sz="1400" dirty="0"/>
              <a:t>/ </a:t>
            </a:r>
            <a:r>
              <a:rPr lang="de-DE" sz="1400" dirty="0"/>
              <a:t>Gender Gaps beeinflussen sich gegenseitig</a:t>
            </a:r>
            <a:r>
              <a:rPr lang="ru-RU" sz="1400" dirty="0"/>
              <a:t>.</a:t>
            </a:r>
            <a:endParaRPr lang="de-DE" sz="1400" dirty="0"/>
          </a:p>
          <a:p>
            <a:pPr marL="1586" indent="0" algn="just">
              <a:buClr>
                <a:srgbClr val="003D8F"/>
              </a:buClr>
            </a:pPr>
            <a:r>
              <a:rPr lang="ru-RU" sz="1400" dirty="0">
                <a:solidFill>
                  <a:srgbClr val="002060"/>
                </a:solidFill>
              </a:rPr>
              <a:t>- Многие женщины сознательно выбирают такое разделение. / </a:t>
            </a:r>
            <a:r>
              <a:rPr lang="de-DE" sz="1400" dirty="0"/>
              <a:t>Aufteilung wird von vielen Frauen bewusst so gewählt</a:t>
            </a:r>
            <a:r>
              <a:rPr lang="ru-RU" sz="1400" dirty="0"/>
              <a:t>. </a:t>
            </a:r>
          </a:p>
          <a:p>
            <a:pPr marL="1586" indent="0" algn="just">
              <a:buClr>
                <a:srgbClr val="003D8F"/>
              </a:buClr>
            </a:pPr>
            <a:r>
              <a:rPr lang="ru-RU" sz="1400" dirty="0">
                <a:solidFill>
                  <a:srgbClr val="002060"/>
                </a:solidFill>
              </a:rPr>
              <a:t>- </a:t>
            </a:r>
            <a:r>
              <a:rPr lang="ru-RU" sz="1400" b="1" dirty="0">
                <a:solidFill>
                  <a:srgbClr val="002060"/>
                </a:solidFill>
              </a:rPr>
              <a:t>Охрана материнства</a:t>
            </a:r>
            <a:r>
              <a:rPr lang="ru-RU" sz="1400" dirty="0">
                <a:solidFill>
                  <a:srgbClr val="002060"/>
                </a:solidFill>
              </a:rPr>
              <a:t>: женщины считают справедливым, что мужчины доминируют в профессиональных вопросах, а женщины - в домашних; эта доминанту защищают, вплоть до целенаправленного исключения мужчины / отца из сферы «уход-воспитание». </a:t>
            </a:r>
            <a:r>
              <a:rPr lang="ru-RU" sz="1400" dirty="0"/>
              <a:t>/ </a:t>
            </a:r>
            <a:r>
              <a:rPr lang="de-DE" sz="1400" b="1" i="1" dirty="0" err="1"/>
              <a:t>Maternal</a:t>
            </a:r>
            <a:r>
              <a:rPr lang="de-DE" sz="1400" b="1" i="1" dirty="0"/>
              <a:t> </a:t>
            </a:r>
            <a:r>
              <a:rPr lang="de-DE" sz="1400" b="1" i="1" dirty="0" err="1"/>
              <a:t>gatekeeping</a:t>
            </a:r>
            <a:r>
              <a:rPr lang="de-DE" sz="1400" dirty="0"/>
              <a:t>: </a:t>
            </a:r>
            <a:r>
              <a:rPr lang="fr-FR" sz="1400" dirty="0"/>
              <a:t>Frau</a:t>
            </a:r>
            <a:r>
              <a:rPr lang="ru-RU" sz="1400" dirty="0"/>
              <a:t> </a:t>
            </a:r>
            <a:r>
              <a:rPr lang="de-DE" sz="1400" dirty="0"/>
              <a:t>empfindet es als gerecht, dass Mann Deutungshoheit in beruflichen und Frau in häuslichen Fragen hat, diese Domäne wird auch verteidigt bis zum gezielten Ausschluss des Mannes/Vaters</a:t>
            </a:r>
          </a:p>
          <a:p>
            <a:pPr marL="1586" indent="0" algn="just">
              <a:buClr>
                <a:srgbClr val="003D8F"/>
              </a:buClr>
            </a:pPr>
            <a:r>
              <a:rPr lang="ru-RU" sz="1400" dirty="0">
                <a:solidFill>
                  <a:srgbClr val="002060"/>
                </a:solidFill>
              </a:rPr>
              <a:t>- </a:t>
            </a:r>
            <a:r>
              <a:rPr lang="ru-RU" sz="1400" dirty="0" err="1">
                <a:solidFill>
                  <a:srgbClr val="002060"/>
                </a:solidFill>
              </a:rPr>
              <a:t>Сверхкомпенсация</a:t>
            </a:r>
            <a:r>
              <a:rPr lang="ru-RU" sz="1400" dirty="0">
                <a:solidFill>
                  <a:srgbClr val="002060"/>
                </a:solidFill>
              </a:rPr>
              <a:t> за образ жизни, который воспринимается как неполноценный</a:t>
            </a:r>
            <a:r>
              <a:rPr lang="ru-RU" sz="1400" dirty="0"/>
              <a:t>. / </a:t>
            </a:r>
            <a:r>
              <a:rPr lang="de-DE" sz="1400" dirty="0"/>
              <a:t>Überkompensation eines als defizitär empfundenen Lebensstils</a:t>
            </a:r>
          </a:p>
        </p:txBody>
      </p:sp>
      <p:sp>
        <p:nvSpPr>
          <p:cNvPr id="3" name="Titel 2">
            <a:extLst>
              <a:ext uri="{FF2B5EF4-FFF2-40B4-BE49-F238E27FC236}">
                <a16:creationId xmlns:a16="http://schemas.microsoft.com/office/drawing/2014/main" id="{924321C4-3949-48E1-AB24-AEF3166F7F0C}"/>
              </a:ext>
            </a:extLst>
          </p:cNvPr>
          <p:cNvSpPr>
            <a:spLocks noGrp="1"/>
          </p:cNvSpPr>
          <p:nvPr>
            <p:ph type="title"/>
          </p:nvPr>
        </p:nvSpPr>
        <p:spPr>
          <a:xfrm>
            <a:off x="1970117" y="223462"/>
            <a:ext cx="6284422" cy="738664"/>
          </a:xfrm>
        </p:spPr>
        <p:txBody>
          <a:bodyPr/>
          <a:lstStyle/>
          <a:p>
            <a:r>
              <a:rPr lang="ru-RU" dirty="0"/>
              <a:t>Почему женщинам больше достается?</a:t>
            </a:r>
            <a:br>
              <a:rPr lang="ru-RU" dirty="0"/>
            </a:br>
            <a:r>
              <a:rPr lang="de-DE" dirty="0"/>
              <a:t>Wieso sind besonders Frauen betroffen?</a:t>
            </a:r>
            <a:endParaRPr lang="de-DE" i="1" dirty="0"/>
          </a:p>
        </p:txBody>
      </p:sp>
      <p:sp>
        <p:nvSpPr>
          <p:cNvPr id="4" name="Foliennummernplatzhalter 3">
            <a:extLst>
              <a:ext uri="{FF2B5EF4-FFF2-40B4-BE49-F238E27FC236}">
                <a16:creationId xmlns:a16="http://schemas.microsoft.com/office/drawing/2014/main" id="{C781D026-CB46-4247-9B48-A6ED5014FB3D}"/>
              </a:ext>
            </a:extLst>
          </p:cNvPr>
          <p:cNvSpPr>
            <a:spLocks noGrp="1"/>
          </p:cNvSpPr>
          <p:nvPr>
            <p:ph type="sldNum" sz="quarter" idx="4"/>
          </p:nvPr>
        </p:nvSpPr>
        <p:spPr/>
        <p:txBody>
          <a:bodyPr/>
          <a:lstStyle/>
          <a:p>
            <a:r>
              <a:rPr lang="de-DE" dirty="0">
                <a:latin typeface="Calibri" panose="020F0502020204030204" pitchFamily="34" charset="0"/>
                <a:cs typeface="Calibri" panose="020F0502020204030204" pitchFamily="34" charset="0"/>
              </a:rPr>
              <a:t>Folie </a:t>
            </a:r>
            <a:fld id="{03B5B9DE-B9E4-4BBF-BC32-5B0CE085DA27}" type="slidenum">
              <a:rPr lang="de-DE" smtClean="0">
                <a:latin typeface="Calibri" panose="020F0502020204030204" pitchFamily="34" charset="0"/>
                <a:cs typeface="Calibri" panose="020F0502020204030204" pitchFamily="34" charset="0"/>
              </a:rPr>
              <a:pPr/>
              <a:t>9</a:t>
            </a:fld>
            <a:endParaRPr lang="de-DE" dirty="0">
              <a:latin typeface="Calibri" panose="020F0502020204030204" pitchFamily="34" charset="0"/>
              <a:cs typeface="Calibri" panose="020F0502020204030204" pitchFamily="34" charset="0"/>
            </a:endParaRPr>
          </a:p>
        </p:txBody>
      </p:sp>
      <p:sp>
        <p:nvSpPr>
          <p:cNvPr id="5" name="Datumsplatzhalter 4">
            <a:extLst>
              <a:ext uri="{FF2B5EF4-FFF2-40B4-BE49-F238E27FC236}">
                <a16:creationId xmlns:a16="http://schemas.microsoft.com/office/drawing/2014/main" id="{4287D3C4-720A-406B-90C0-095DF406767F}"/>
              </a:ext>
            </a:extLst>
          </p:cNvPr>
          <p:cNvSpPr>
            <a:spLocks noGrp="1"/>
          </p:cNvSpPr>
          <p:nvPr>
            <p:ph type="dt" sz="half" idx="2"/>
          </p:nvPr>
        </p:nvSpPr>
        <p:spPr/>
        <p:txBody>
          <a:bodyPr/>
          <a:lstStyle/>
          <a:p>
            <a:fld id="{EBA46348-6F89-4207-929F-6B3DA2941866}" type="datetime1">
              <a:rPr lang="de-DE" smtClean="0"/>
              <a:t>14.10.2020</a:t>
            </a:fld>
            <a:endParaRPr lang="de-DE" dirty="0"/>
          </a:p>
        </p:txBody>
      </p:sp>
    </p:spTree>
    <p:extLst>
      <p:ext uri="{BB962C8B-B14F-4D97-AF65-F5344CB8AC3E}">
        <p14:creationId xmlns:p14="http://schemas.microsoft.com/office/powerpoint/2010/main" val="3385245402"/>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72000" tIns="72000" rIns="72000" bIns="720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72000" tIns="72000" rIns="72000" bIns="720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lnDef>
  </a:objectDefaults>
  <a:extraClrSchemeLst>
    <a:extraClrScheme>
      <a:clrScheme name="Larissa-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rissa-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rissa-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rissa-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rissa-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rissa-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rissa-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rissa-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rissa-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Larissa-Design 13">
        <a:dk1>
          <a:srgbClr val="000000"/>
        </a:dk1>
        <a:lt1>
          <a:srgbClr val="FFFFFF"/>
        </a:lt1>
        <a:dk2>
          <a:srgbClr val="1F497D"/>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rissa-Design 14">
        <a:dk1>
          <a:srgbClr val="000000"/>
        </a:dk1>
        <a:lt1>
          <a:srgbClr val="FFFFFF"/>
        </a:lt1>
        <a:dk2>
          <a:srgbClr val="1F497D"/>
        </a:dk2>
        <a:lt2>
          <a:srgbClr val="808080"/>
        </a:lt2>
        <a:accent1>
          <a:srgbClr val="FFFFFF"/>
        </a:accent1>
        <a:accent2>
          <a:srgbClr val="D9D9D9"/>
        </a:accent2>
        <a:accent3>
          <a:srgbClr val="FFFFFF"/>
        </a:accent3>
        <a:accent4>
          <a:srgbClr val="000000"/>
        </a:accent4>
        <a:accent5>
          <a:srgbClr val="FFFFFF"/>
        </a:accent5>
        <a:accent6>
          <a:srgbClr val="C4C4C4"/>
        </a:accent6>
        <a:hlink>
          <a:srgbClr val="898989"/>
        </a:hlink>
        <a:folHlink>
          <a:srgbClr val="565656"/>
        </a:folHlink>
      </a:clrScheme>
      <a:clrMap bg1="lt1" tx1="dk1" bg2="lt2" tx2="dk2" accent1="accent1" accent2="accent2" accent3="accent3" accent4="accent4" accent5="accent5" accent6="accent6" hlink="hlink" folHlink="folHlink"/>
    </a:extraClrScheme>
    <a:extraClrScheme>
      <a:clrScheme name="Larissa-Design 15">
        <a:dk1>
          <a:srgbClr val="000000"/>
        </a:dk1>
        <a:lt1>
          <a:srgbClr val="FFFFFF"/>
        </a:lt1>
        <a:dk2>
          <a:srgbClr val="1F497D"/>
        </a:dk2>
        <a:lt2>
          <a:srgbClr val="D9D9D9"/>
        </a:lt2>
        <a:accent1>
          <a:srgbClr val="FFFFFF"/>
        </a:accent1>
        <a:accent2>
          <a:srgbClr val="D9D9D9"/>
        </a:accent2>
        <a:accent3>
          <a:srgbClr val="FFFFFF"/>
        </a:accent3>
        <a:accent4>
          <a:srgbClr val="000000"/>
        </a:accent4>
        <a:accent5>
          <a:srgbClr val="FFFFFF"/>
        </a:accent5>
        <a:accent6>
          <a:srgbClr val="C4C4C4"/>
        </a:accent6>
        <a:hlink>
          <a:srgbClr val="898989"/>
        </a:hlink>
        <a:folHlink>
          <a:srgbClr val="565656"/>
        </a:folHlink>
      </a:clrScheme>
      <a:clrMap bg1="lt1" tx1="dk1" bg2="lt2" tx2="dk2" accent1="accent1" accent2="accent2" accent3="accent3" accent4="accent4" accent5="accent5" accent6="accent6" hlink="hlink" folHlink="folHlink"/>
    </a:extraClrScheme>
    <a:extraClrScheme>
      <a:clrScheme name="Larissa-Design 16">
        <a:dk1>
          <a:srgbClr val="000000"/>
        </a:dk1>
        <a:lt1>
          <a:srgbClr val="FFFFFF"/>
        </a:lt1>
        <a:dk2>
          <a:srgbClr val="1F497D"/>
        </a:dk2>
        <a:lt2>
          <a:srgbClr val="898989"/>
        </a:lt2>
        <a:accent1>
          <a:srgbClr val="FFFFFF"/>
        </a:accent1>
        <a:accent2>
          <a:srgbClr val="D9D9D9"/>
        </a:accent2>
        <a:accent3>
          <a:srgbClr val="FFFFFF"/>
        </a:accent3>
        <a:accent4>
          <a:srgbClr val="000000"/>
        </a:accent4>
        <a:accent5>
          <a:srgbClr val="FFFFFF"/>
        </a:accent5>
        <a:accent6>
          <a:srgbClr val="C4C4C4"/>
        </a:accent6>
        <a:hlink>
          <a:srgbClr val="898989"/>
        </a:hlink>
        <a:folHlink>
          <a:srgbClr val="56565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91118 HVF Präsentationsmaster.pptx [Schreibgeschützt]" id="{C4DBB54F-9D17-44B0-B8B4-542EFD1B7FC5}" vid="{D5F902BA-D616-43FD-86C6-08356A2CB5EE}"/>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200115_Praesentationsmaster_der_HVF</Template>
  <TotalTime>0</TotalTime>
  <Words>3121</Words>
  <Application>Microsoft Office PowerPoint</Application>
  <PresentationFormat>Bildschirmpräsentation (4:3)</PresentationFormat>
  <Paragraphs>159</Paragraphs>
  <Slides>15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15</vt:i4>
      </vt:variant>
    </vt:vector>
  </HeadingPairs>
  <TitlesOfParts>
    <vt:vector size="20" baseType="lpstr">
      <vt:lpstr>Arial</vt:lpstr>
      <vt:lpstr>Calibri</vt:lpstr>
      <vt:lpstr>Symbol</vt:lpstr>
      <vt:lpstr>Wingdings</vt:lpstr>
      <vt:lpstr>Larissa-Design</vt:lpstr>
      <vt:lpstr>PowerPoint-Präsentation</vt:lpstr>
      <vt:lpstr>Mental Load – Ein Phänomen erobert die Mütterwelt Умственная нагрузка - феномен завоевывает мир матери</vt:lpstr>
      <vt:lpstr>Mental Load – Ein Phänomen erobert die Mütterwelt Умственная нагрузка - феномен завоевывает мир матери</vt:lpstr>
      <vt:lpstr>Психические состояния и их влияние на продуктивность / Mentale Zustände und ihre Auswirkungen auf die Produktivität</vt:lpstr>
      <vt:lpstr>Mental Load – Ein Phänomen erobert die Mütterwelt Умственная нагрузка - феномен завоевывает мир матери</vt:lpstr>
      <vt:lpstr>Основные направления домашней деятельности / Kerngebiete häuslicher Arbeit</vt:lpstr>
      <vt:lpstr>Почему женщины страдают больше? Гендерный разрыв при уходе / Wieso sind besonders Frauen betroffen? Gender Care Gap</vt:lpstr>
      <vt:lpstr>Почему женщинам так достается? Тип задач / Wieso sind besonders Frauen betroffen? Art der Aufgaben</vt:lpstr>
      <vt:lpstr>Почему женщинам больше достается? Wieso sind besonders Frauen betroffen?</vt:lpstr>
      <vt:lpstr>Причины традиционных ролей – экономические? Gründe für traditionelle Rollenverteilung – ökonomisch?</vt:lpstr>
      <vt:lpstr>Причины распределения традиционных ролей –  «только не у меня дома» / Gründe für traditionelle Rollenverteilung - Not in my backyard</vt:lpstr>
      <vt:lpstr>Причины распределения традиционных ролей –  «только не у меня дома» / Gründe für traditionelle Rollenverteilung - Not in my backyard</vt:lpstr>
      <vt:lpstr>Справедливое распределение умственной нагрузки – возможные меры Mental load gerecht verteilen – mögliche Maßnahmen</vt:lpstr>
      <vt:lpstr>PowerPoint-Präsentation</vt:lpstr>
      <vt:lpstr>Literatur / Список литературы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Maier, Susanne</dc:creator>
  <cp:lastModifiedBy>Jörg, Natalia</cp:lastModifiedBy>
  <cp:revision>185</cp:revision>
  <dcterms:created xsi:type="dcterms:W3CDTF">2020-09-28T07:45:31Z</dcterms:created>
  <dcterms:modified xsi:type="dcterms:W3CDTF">2020-10-14T11:55:10Z</dcterms:modified>
</cp:coreProperties>
</file>