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5069C7-EE02-4BF6-95AF-B3001129A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86577B-6720-4084-9D0E-DD9EC38E9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7D50E8-E5D5-4A04-9B7E-29A609F7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F42B4A-2481-47FE-8862-8A00BE89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F3F319-7F04-4A06-809C-4A056E96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5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F77039-A9EA-4819-AEAB-64D97805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3453EB-E0F0-4975-8921-3BE3D5DF0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2D7F4F-9BAF-4834-A540-47F4AA9E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CE524-EE7A-442D-AE13-542BDC6DB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4AAF36-D64C-429E-9BD9-18E47479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41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2724EB-270F-41B1-860F-DBA0F467B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53307D-25AE-42CB-A211-C1322E6F5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F98D23-86AE-4DB4-9D42-162C03EF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FDA62D-9D82-4C7C-BE77-6DC72102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722FA7-B42B-489E-AD6C-E3FECC19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82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4BC317-8147-42CE-93DC-ED542DEAF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D5BEDC-E1FE-4CF9-8994-5A39DA44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2F900B-2A85-4394-B197-A72C602B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F3B36A-D6A9-4142-B3B9-DE0256DC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35D9A0-EAE9-425E-A261-2E785BF6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87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4462C-32F2-4246-84F3-10B5C61B1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3FD723-3904-4E6A-AE5F-3E3EF31E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39B16F-4E75-4EF7-8A4A-B72EB7E5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DD2BEB-D894-4D37-BE4D-185F6468B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558D89-D416-4CFB-ABBF-429CE5038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852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C1520-83E6-4FA8-ACF7-C56FB04BD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7BA3AE-A47C-4FF5-B761-5C332DEBD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7DBC1F-06C3-4637-9ED8-5805D255B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AE8A48-DC24-40E3-A48E-DC9BA3F4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C314310-62A6-4CA6-B89A-7790990D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ACB7BB-9D06-40C9-810C-699373CA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25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75943D-AF38-4BFA-9748-2678ADB08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27B744-C6DD-4497-9FEE-E13530422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56556D-53E8-41CB-82F7-D0FDAFB78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8B2847-E556-4052-AD9F-195EEF746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C82AFE-04F3-469A-BA8D-01F885F37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0F97CA-B44D-4C96-A339-9025D3FF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F5E2DDC-46A4-4629-A2DE-02594180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9FC24F-06C9-4A8D-92FF-4EAD206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190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B3D8B-28F7-44DC-9A12-EA469E339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A896762-E5E0-4BB6-9BDC-A19C43AC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0B107A3-9B55-4A28-8662-45D4B32B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4DDC6E-1318-4D70-92A5-6D7EECE1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45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189F06-56C6-4357-A6E4-2B60F73B7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039BE2A-D42F-4D3A-9CBA-BAC619E8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5447D5-AAC8-4BDD-A3B1-10D280D9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84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390AC-D047-42F4-A2BA-69877EC3B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9264-7E0F-4B07-8F27-16DA6F1C3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2D78E2-1D69-4CBD-B922-79F4E90CE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60A881-557F-4648-9C84-7610DACF5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665127-794C-4A62-9251-A3C7BC17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9360B35-FA8A-4401-8981-B1B8E41F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98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344A3-33F6-4F96-8460-CAC42F14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236B7B-18B4-4CDB-9B9B-6D3CD57B7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BB1456-7EDA-4BA3-8165-97AC818D2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CA5BAB-F574-4D6F-BF7F-7BB1C60D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7CAF7C-0A21-4301-8313-81C4FDE5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D9209FB-4455-4A7A-AFF1-41DD4814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78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A31DCB-1DE4-4D7B-8350-C2256A1C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8194CB-5F9C-4D90-BC59-9178A81BF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D1EC68-4DDA-4A18-982C-C13CD2BEE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B011-14FF-430B-88FF-1FB4617C51A4}" type="datetimeFigureOut">
              <a:rPr lang="de-DE" smtClean="0"/>
              <a:t>17.10.2020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49A3EB-68E7-4B0F-BA58-1EAF58285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085102-1550-44FA-AF75-07B637513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5F01-4228-424A-9D36-E916D12A6E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998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33C7DD7-EE06-4A03-85CB-CBB273C40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</a:rPr>
              <a:t>Proseminar Demografischer Wandel</a:t>
            </a:r>
            <a:br>
              <a:rPr lang="de-DE" dirty="0">
                <a:latin typeface="+mn-lt"/>
              </a:rPr>
            </a:br>
            <a:r>
              <a:rPr lang="de-DE" dirty="0">
                <a:latin typeface="+mn-lt"/>
              </a:rPr>
              <a:t>Aktives Altern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097829-A1AF-4AD2-BD3C-B29D32E60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z-Cyrl-AZ" sz="3600" dirty="0">
                <a:solidFill>
                  <a:srgbClr val="FF0000"/>
                </a:solidFill>
              </a:rPr>
              <a:t>Активное старение</a:t>
            </a:r>
            <a:endParaRPr lang="de-DE" sz="3600" dirty="0">
              <a:solidFill>
                <a:srgbClr val="FF0000"/>
              </a:solidFill>
            </a:endParaRPr>
          </a:p>
          <a:p>
            <a:pPr algn="ctr"/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20.10.2020</a:t>
            </a:r>
          </a:p>
          <a:p>
            <a:pPr marL="0" indent="0" algn="ctr">
              <a:buNone/>
            </a:pPr>
            <a:r>
              <a:rPr lang="de-DE" dirty="0"/>
              <a:t>Simon Münch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FF0000"/>
                </a:solidFill>
              </a:rPr>
              <a:t>С</a:t>
            </a:r>
            <a:r>
              <a:rPr lang="az-Cyrl-AZ" dirty="0">
                <a:solidFill>
                  <a:srgbClr val="FF0000"/>
                </a:solidFill>
              </a:rPr>
              <a:t>имон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az-Cyrl-AZ" dirty="0">
                <a:solidFill>
                  <a:srgbClr val="FF0000"/>
                </a:solidFill>
              </a:rPr>
              <a:t>Мюнхь</a:t>
            </a:r>
            <a:r>
              <a:rPr lang="de-DE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92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0ABE4-0A8D-4137-AAEF-6C1FB7258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</a:rPr>
              <a:t>Gliederung</a:t>
            </a:r>
            <a:br>
              <a:rPr lang="de-DE" dirty="0">
                <a:latin typeface="+mn-lt"/>
              </a:rPr>
            </a:br>
            <a:r>
              <a:rPr lang="az-Cyrl-AZ" dirty="0">
                <a:solidFill>
                  <a:srgbClr val="FF0000"/>
                </a:solidFill>
                <a:latin typeface="+mn-lt"/>
              </a:rPr>
              <a:t>Содержание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A013A0-6D77-4139-830D-D18360F75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sz="3200" dirty="0"/>
              <a:t>Grundlagen des Aktiven  Alterns / </a:t>
            </a:r>
            <a:r>
              <a:rPr lang="de-DE" sz="3200" dirty="0" err="1"/>
              <a:t>Active</a:t>
            </a:r>
            <a:r>
              <a:rPr lang="de-DE" sz="3200" dirty="0"/>
              <a:t> </a:t>
            </a:r>
            <a:r>
              <a:rPr lang="de-DE" sz="3200" dirty="0" err="1"/>
              <a:t>Ageing</a:t>
            </a:r>
            <a:r>
              <a:rPr lang="de-DE" sz="3200" dirty="0"/>
              <a:t> (AA) </a:t>
            </a:r>
            <a:r>
              <a:rPr lang="de-DE" sz="3200" dirty="0">
                <a:solidFill>
                  <a:srgbClr val="FF0000"/>
                </a:solidFill>
              </a:rPr>
              <a:t>O</a:t>
            </a:r>
            <a:r>
              <a:rPr lang="az-Cyrl-AZ" sz="3200" dirty="0">
                <a:solidFill>
                  <a:srgbClr val="FF0000"/>
                </a:solidFill>
              </a:rPr>
              <a:t>сновы активного старения</a:t>
            </a:r>
            <a:r>
              <a:rPr lang="az-Cyrl-AZ" sz="3200" dirty="0"/>
              <a:t> </a:t>
            </a:r>
            <a:endParaRPr lang="de-DE" sz="3200" dirty="0"/>
          </a:p>
          <a:p>
            <a:r>
              <a:rPr lang="de-DE" sz="3200" dirty="0"/>
              <a:t>Einflussfaktoren auf aktives Altern </a:t>
            </a:r>
            <a:r>
              <a:rPr lang="az-Cyrl-AZ" sz="3200" dirty="0">
                <a:solidFill>
                  <a:srgbClr val="FF0000"/>
                </a:solidFill>
              </a:rPr>
              <a:t>Факторы, влияющие на </a:t>
            </a:r>
            <a:r>
              <a:rPr lang="de-DE" sz="3200" dirty="0">
                <a:solidFill>
                  <a:srgbClr val="FF0000"/>
                </a:solidFill>
              </a:rPr>
              <a:t>a</a:t>
            </a:r>
            <a:r>
              <a:rPr lang="az-Cyrl-AZ" sz="3200" dirty="0">
                <a:solidFill>
                  <a:srgbClr val="FF0000"/>
                </a:solidFill>
              </a:rPr>
              <a:t>ктивно</a:t>
            </a:r>
            <a:r>
              <a:rPr lang="de-DE" sz="3200" dirty="0">
                <a:solidFill>
                  <a:srgbClr val="FF0000"/>
                </a:solidFill>
              </a:rPr>
              <a:t>e </a:t>
            </a:r>
            <a:r>
              <a:rPr lang="az-Cyrl-AZ" sz="3200" dirty="0">
                <a:solidFill>
                  <a:srgbClr val="FF0000"/>
                </a:solidFill>
              </a:rPr>
              <a:t>старени</a:t>
            </a:r>
            <a:r>
              <a:rPr lang="de-DE" sz="3200" dirty="0">
                <a:solidFill>
                  <a:srgbClr val="FF0000"/>
                </a:solidFill>
              </a:rPr>
              <a:t>e</a:t>
            </a:r>
          </a:p>
          <a:p>
            <a:r>
              <a:rPr lang="de-DE" sz="3200" dirty="0"/>
              <a:t>Politische Rahmenbedingungen </a:t>
            </a:r>
            <a:r>
              <a:rPr lang="az-Cyrl-AZ" sz="3200" dirty="0">
                <a:solidFill>
                  <a:srgbClr val="FF0000"/>
                </a:solidFill>
              </a:rPr>
              <a:t>Политические рамки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Bedarfsänderungen durch aktives Altern </a:t>
            </a:r>
            <a:r>
              <a:rPr lang="az-Cyrl-AZ" sz="3200" dirty="0">
                <a:solidFill>
                  <a:srgbClr val="FF0000"/>
                </a:solidFill>
              </a:rPr>
              <a:t>Изменение потребностей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 dirty="0">
                <a:solidFill>
                  <a:srgbClr val="FF0000"/>
                </a:solidFill>
              </a:rPr>
              <a:t>в ходе активного старения 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Chancen aktives Altern </a:t>
            </a:r>
            <a:r>
              <a:rPr lang="ru-RU" sz="3200" dirty="0">
                <a:solidFill>
                  <a:srgbClr val="FF0000"/>
                </a:solidFill>
              </a:rPr>
              <a:t>Шансы</a:t>
            </a:r>
            <a:r>
              <a:rPr lang="de-DE" sz="3200" dirty="0">
                <a:solidFill>
                  <a:srgbClr val="FF0000"/>
                </a:solidFill>
              </a:rPr>
              <a:t>,</a:t>
            </a:r>
            <a:r>
              <a:rPr lang="ru-RU" sz="3200" dirty="0">
                <a:solidFill>
                  <a:srgbClr val="FF0000"/>
                </a:solidFill>
              </a:rPr>
              <a:t> связанные с активным старением</a:t>
            </a:r>
            <a:endParaRPr lang="de-DE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246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0AD7D-FDBA-4026-A2B7-CB0B52C8F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+mn-lt"/>
              </a:rPr>
              <a:t>Grundlagen des Aktiven Alterns/</a:t>
            </a:r>
            <a:r>
              <a:rPr lang="de-DE" dirty="0" err="1">
                <a:latin typeface="+mn-lt"/>
              </a:rPr>
              <a:t>Active</a:t>
            </a:r>
            <a:r>
              <a:rPr lang="de-DE" dirty="0">
                <a:latin typeface="+mn-lt"/>
              </a:rPr>
              <a:t> </a:t>
            </a:r>
            <a:r>
              <a:rPr lang="de-DE" dirty="0" err="1">
                <a:latin typeface="+mn-lt"/>
              </a:rPr>
              <a:t>Ageing</a:t>
            </a:r>
            <a:r>
              <a:rPr lang="de-DE" dirty="0">
                <a:latin typeface="+mn-lt"/>
              </a:rPr>
              <a:t>(AA)</a:t>
            </a:r>
            <a:br>
              <a:rPr lang="de-DE" dirty="0">
                <a:latin typeface="+mn-lt"/>
              </a:rPr>
            </a:br>
            <a:r>
              <a:rPr lang="de-DE" dirty="0">
                <a:solidFill>
                  <a:srgbClr val="FF0000"/>
                </a:solidFill>
                <a:latin typeface="+mn-lt"/>
              </a:rPr>
              <a:t>O</a:t>
            </a:r>
            <a:r>
              <a:rPr lang="az-Cyrl-AZ" dirty="0">
                <a:solidFill>
                  <a:srgbClr val="FF0000"/>
                </a:solidFill>
                <a:latin typeface="+mn-lt"/>
              </a:rPr>
              <a:t>сновы активного старения </a:t>
            </a:r>
            <a:endParaRPr lang="de-D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D622BA-BB48-4F7F-97FE-219DA99A3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3200" dirty="0"/>
              <a:t>„Menschen dabei zu helfen, ihr Leben so lange wie möglich selbstständig zu führen und, wenn möglich, einen Beitrag zur Wirtschaft und Gesellschaft zu leisten“</a:t>
            </a:r>
          </a:p>
          <a:p>
            <a:pPr marL="0" indent="0" algn="ctr">
              <a:buNone/>
            </a:pPr>
            <a:r>
              <a:rPr lang="de-DE" sz="1400" dirty="0"/>
              <a:t>Definition der EU zum Thema Aktives Altern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FF0000"/>
                </a:solidFill>
              </a:rPr>
              <a:t>Помочь человеку продлить активную жизнь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az-Cyrl-AZ" sz="2400" dirty="0">
                <a:solidFill>
                  <a:srgbClr val="FF0000"/>
                </a:solidFill>
              </a:rPr>
              <a:t>и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az-Cyrl-AZ" sz="2400" dirty="0">
                <a:solidFill>
                  <a:srgbClr val="FF0000"/>
                </a:solidFill>
              </a:rPr>
              <a:t>внести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az-Cyrl-AZ" sz="2400" dirty="0">
                <a:solidFill>
                  <a:srgbClr val="FF0000"/>
                </a:solidFill>
              </a:rPr>
              <a:t>вклад в развитие экономики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  <a:r>
              <a:rPr lang="az-Cyrl-AZ" sz="2400" dirty="0">
                <a:solidFill>
                  <a:srgbClr val="FF0000"/>
                </a:solidFill>
              </a:rPr>
              <a:t>и общества</a:t>
            </a:r>
            <a:endParaRPr lang="de-DE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z-Cyrl-AZ" sz="2000" dirty="0">
                <a:solidFill>
                  <a:srgbClr val="FF0000"/>
                </a:solidFill>
              </a:rPr>
              <a:t>определение понятия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az-Cyrl-AZ" sz="2000" dirty="0">
                <a:solidFill>
                  <a:srgbClr val="FF0000"/>
                </a:solidFill>
              </a:rPr>
              <a:t>активного старения</a:t>
            </a:r>
            <a:r>
              <a:rPr lang="de-DE" sz="2000" dirty="0">
                <a:solidFill>
                  <a:srgbClr val="FF0000"/>
                </a:solidFill>
              </a:rPr>
              <a:t>,</a:t>
            </a:r>
            <a:r>
              <a:rPr lang="az-Cyrl-AZ" sz="2000" dirty="0">
                <a:solidFill>
                  <a:srgbClr val="FF0000"/>
                </a:solidFill>
              </a:rPr>
              <a:t> данное </a:t>
            </a:r>
            <a:r>
              <a:rPr lang="de-DE" sz="2000" dirty="0">
                <a:solidFill>
                  <a:srgbClr val="FF0000"/>
                </a:solidFill>
              </a:rPr>
              <a:t>EC </a:t>
            </a:r>
          </a:p>
        </p:txBody>
      </p:sp>
    </p:spTree>
    <p:extLst>
      <p:ext uri="{BB962C8B-B14F-4D97-AF65-F5344CB8AC3E}">
        <p14:creationId xmlns:p14="http://schemas.microsoft.com/office/powerpoint/2010/main" val="369891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B7980-FE86-42D3-A8BD-68A61ADA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</a:rPr>
              <a:t>Einflussfaktoren auf aktives Altern</a:t>
            </a:r>
          </a:p>
        </p:txBody>
      </p:sp>
      <p:pic>
        <p:nvPicPr>
          <p:cNvPr id="1026" name="Picture 2" descr="Quellbild anzeigen">
            <a:extLst>
              <a:ext uri="{FF2B5EF4-FFF2-40B4-BE49-F238E27FC236}">
                <a16:creationId xmlns:a16="http://schemas.microsoft.com/office/drawing/2014/main" id="{18BD954D-7C23-4AD4-84C7-400B35BC31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333" y="1880659"/>
            <a:ext cx="6133333" cy="4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C73F95F-AEFA-4D46-AB46-F4385DE1B046}"/>
              </a:ext>
            </a:extLst>
          </p:cNvPr>
          <p:cNvSpPr txBox="1"/>
          <p:nvPr/>
        </p:nvSpPr>
        <p:spPr>
          <a:xfrm>
            <a:off x="3066666" y="5988734"/>
            <a:ext cx="59335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/>
              <a:t>http://www.psychologie.uzh.ch/dam/jcr:00000000-0bfb-8ff6-ffff-ffffb16241c0/Einfluesse.png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28D9AA6-E501-466C-803A-4C4A4D446804}"/>
              </a:ext>
            </a:extLst>
          </p:cNvPr>
          <p:cNvSpPr/>
          <p:nvPr/>
        </p:nvSpPr>
        <p:spPr>
          <a:xfrm>
            <a:off x="2496748" y="1198246"/>
            <a:ext cx="7657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Факторы, влияющие на aктивноe старениe</a:t>
            </a:r>
            <a:endParaRPr lang="de-DE" sz="3200" dirty="0">
              <a:solidFill>
                <a:srgbClr val="FF0000"/>
              </a:solidFill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47A878D-6AC7-4130-BE41-6995C4277865}"/>
              </a:ext>
            </a:extLst>
          </p:cNvPr>
          <p:cNvSpPr txBox="1">
            <a:spLocks/>
          </p:cNvSpPr>
          <p:nvPr/>
        </p:nvSpPr>
        <p:spPr>
          <a:xfrm>
            <a:off x="909320" y="2203233"/>
            <a:ext cx="3741348" cy="412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экономические факторы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5B4EA8D3-EB5C-4CC3-B566-F5A526BAE36F}"/>
              </a:ext>
            </a:extLst>
          </p:cNvPr>
          <p:cNvSpPr txBox="1">
            <a:spLocks/>
          </p:cNvSpPr>
          <p:nvPr/>
        </p:nvSpPr>
        <p:spPr>
          <a:xfrm>
            <a:off x="515213" y="3128687"/>
            <a:ext cx="3741348" cy="412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социальн</a:t>
            </a:r>
            <a:r>
              <a:rPr lang="de-DE" sz="2400" dirty="0">
                <a:solidFill>
                  <a:srgbClr val="FF0000"/>
                </a:solidFill>
                <a:latin typeface="+mn-lt"/>
              </a:rPr>
              <a:t>a</a:t>
            </a:r>
            <a:r>
              <a:rPr lang="az-Cyrl-AZ" sz="2400" dirty="0">
                <a:solidFill>
                  <a:srgbClr val="FF0000"/>
                </a:solidFill>
                <a:latin typeface="+mn-lt"/>
              </a:rPr>
              <a:t>я сред</a:t>
            </a:r>
            <a:r>
              <a:rPr lang="de-DE" sz="2400" dirty="0">
                <a:solidFill>
                  <a:srgbClr val="FF0000"/>
                </a:solidFill>
                <a:latin typeface="+mn-lt"/>
              </a:rPr>
              <a:t>a</a:t>
            </a:r>
            <a:r>
              <a:rPr lang="az-Cyrl-AZ" sz="2400" dirty="0">
                <a:solidFill>
                  <a:srgbClr val="FF0000"/>
                </a:solidFill>
                <a:latin typeface="+mn-lt"/>
              </a:rPr>
              <a:t> 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55F5BBD-3086-444E-905F-CF73F6CCC4E3}"/>
              </a:ext>
            </a:extLst>
          </p:cNvPr>
          <p:cNvSpPr txBox="1">
            <a:spLocks/>
          </p:cNvSpPr>
          <p:nvPr/>
        </p:nvSpPr>
        <p:spPr>
          <a:xfrm>
            <a:off x="1158659" y="5063279"/>
            <a:ext cx="3741348" cy="741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физические факторы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окружающей среды </a:t>
            </a:r>
            <a:r>
              <a:rPr lang="de-DE" sz="2400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CFDB632E-441A-469B-A0BD-3E8F779DFF74}"/>
              </a:ext>
            </a:extLst>
          </p:cNvPr>
          <p:cNvSpPr txBox="1">
            <a:spLocks/>
          </p:cNvSpPr>
          <p:nvPr/>
        </p:nvSpPr>
        <p:spPr>
          <a:xfrm>
            <a:off x="7277170" y="2117299"/>
            <a:ext cx="451859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здоровье и социальное обеспечение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5E95ADB2-DC07-4393-8D9B-1FD1C7B88689}"/>
              </a:ext>
            </a:extLst>
          </p:cNvPr>
          <p:cNvSpPr txBox="1">
            <a:spLocks/>
          </p:cNvSpPr>
          <p:nvPr/>
        </p:nvSpPr>
        <p:spPr>
          <a:xfrm>
            <a:off x="7935441" y="3108228"/>
            <a:ext cx="451859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поведенческие факторы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latin typeface="+mn-lt"/>
              </a:rPr>
              <a:t>o</a:t>
            </a:r>
            <a:r>
              <a:rPr lang="az-Cyrl-AZ" sz="2400" dirty="0">
                <a:solidFill>
                  <a:srgbClr val="FF0000"/>
                </a:solidFill>
                <a:latin typeface="+mn-lt"/>
              </a:rPr>
              <a:t>браз жизни 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601DD26-0D8F-432E-BF3C-EE28B521D471}"/>
              </a:ext>
            </a:extLst>
          </p:cNvPr>
          <p:cNvSpPr txBox="1">
            <a:spLocks/>
          </p:cNvSpPr>
          <p:nvPr/>
        </p:nvSpPr>
        <p:spPr>
          <a:xfrm>
            <a:off x="7629620" y="5059362"/>
            <a:ext cx="33127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z-Cyrl-AZ" sz="2400" dirty="0">
                <a:solidFill>
                  <a:srgbClr val="FF0000"/>
                </a:solidFill>
                <a:latin typeface="+mn-lt"/>
              </a:rPr>
              <a:t>личные обстоятельства</a:t>
            </a:r>
            <a:endParaRPr lang="de-DE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32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26FC0-320D-4C0B-8852-FE40F1DC1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+mn-lt"/>
              </a:rPr>
              <a:t>Politische Rahmenbedingungen</a:t>
            </a:r>
            <a:br>
              <a:rPr lang="de-DE" dirty="0">
                <a:latin typeface="+mn-lt"/>
              </a:rPr>
            </a:br>
            <a:r>
              <a:rPr lang="az-Cyrl-AZ" dirty="0">
                <a:solidFill>
                  <a:srgbClr val="FF0000"/>
                </a:solidFill>
                <a:latin typeface="+mn-lt"/>
              </a:rPr>
              <a:t>Политические рамки</a:t>
            </a:r>
            <a:r>
              <a:rPr lang="de-DE" dirty="0">
                <a:solidFill>
                  <a:srgbClr val="FF0000"/>
                </a:solidFill>
                <a:latin typeface="+mn-lt"/>
              </a:rPr>
              <a:t>:</a:t>
            </a:r>
            <a:br>
              <a:rPr lang="de-DE" dirty="0">
                <a:solidFill>
                  <a:srgbClr val="FF0000"/>
                </a:solidFill>
                <a:latin typeface="+mn-lt"/>
              </a:rPr>
            </a:br>
            <a:r>
              <a:rPr lang="az-Cyrl-AZ" dirty="0">
                <a:solidFill>
                  <a:srgbClr val="FF0000"/>
                </a:solidFill>
                <a:latin typeface="+mn-lt"/>
              </a:rPr>
              <a:t>трехэтапная модель</a:t>
            </a:r>
            <a:r>
              <a:rPr lang="de-DE" dirty="0">
                <a:solidFill>
                  <a:srgbClr val="FF0000"/>
                </a:solidFill>
                <a:latin typeface="+mn-lt"/>
              </a:rPr>
              <a:t>, </a:t>
            </a:r>
            <a:r>
              <a:rPr lang="az-Cyrl-AZ" dirty="0">
                <a:solidFill>
                  <a:srgbClr val="FF0000"/>
                </a:solidFill>
                <a:latin typeface="+mn-lt"/>
              </a:rPr>
              <a:t>разработанная </a:t>
            </a:r>
            <a:r>
              <a:rPr lang="de-DE" dirty="0">
                <a:solidFill>
                  <a:srgbClr val="FF0000"/>
                </a:solidFill>
                <a:latin typeface="+mn-lt"/>
              </a:rPr>
              <a:t>EC </a:t>
            </a:r>
            <a:r>
              <a:rPr lang="az-Cyrl-AZ" dirty="0">
                <a:solidFill>
                  <a:srgbClr val="FF0000"/>
                </a:solidFill>
                <a:latin typeface="+mn-lt"/>
              </a:rPr>
              <a:t>и</a:t>
            </a:r>
            <a:r>
              <a:rPr lang="de-DE" dirty="0">
                <a:solidFill>
                  <a:srgbClr val="FF0000"/>
                </a:solidFill>
                <a:latin typeface="+mn-lt"/>
              </a:rPr>
              <a:t> </a:t>
            </a:r>
            <a:r>
              <a:rPr lang="az-Cyrl-AZ" dirty="0">
                <a:solidFill>
                  <a:srgbClr val="FF0000"/>
                </a:solidFill>
                <a:latin typeface="+mn-lt"/>
              </a:rPr>
              <a:t>ВОЗ</a:t>
            </a:r>
            <a:endParaRPr lang="de-D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E4F1C7-D98C-41B5-8C35-C38D3A9D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de-DE" sz="3200" dirty="0"/>
              <a:t>Drei-Säulen- Modell konzipiert von der EU und WHO</a:t>
            </a:r>
          </a:p>
          <a:p>
            <a:pPr algn="ctr"/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     1) Partizipation </a:t>
            </a:r>
            <a:r>
              <a:rPr lang="az-Cyrl-AZ" sz="3200" dirty="0">
                <a:solidFill>
                  <a:srgbClr val="FF0000"/>
                </a:solidFill>
              </a:rPr>
              <a:t>Участие</a:t>
            </a:r>
            <a:endParaRPr lang="de-DE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de-DE" sz="3200" dirty="0"/>
              <a:t>2) Sicherheit </a:t>
            </a:r>
            <a:r>
              <a:rPr lang="az-Cyrl-AZ" sz="3200" dirty="0">
                <a:solidFill>
                  <a:srgbClr val="FF0000"/>
                </a:solidFill>
              </a:rPr>
              <a:t>Безопасность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de-DE" sz="3200" dirty="0"/>
              <a:t>   3) Gesundheit </a:t>
            </a:r>
            <a:r>
              <a:rPr lang="az-Cyrl-AZ" sz="3200" dirty="0">
                <a:solidFill>
                  <a:srgbClr val="FF0000"/>
                </a:solidFill>
              </a:rPr>
              <a:t>Здоровье</a:t>
            </a:r>
            <a:r>
              <a:rPr lang="de-DE" sz="3200" dirty="0"/>
              <a:t>  </a:t>
            </a:r>
          </a:p>
          <a:p>
            <a:pPr marL="0" indent="0" algn="ctr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/>
              <a:t>WICHTIG: Ohne persönliche Motivation und Solidarität der Generationen ist dieses Konzept nicht umsetzbar.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rgbClr val="FF0000"/>
                </a:solidFill>
              </a:rPr>
              <a:t>B</a:t>
            </a:r>
            <a:r>
              <a:rPr lang="az-Cyrl-AZ" sz="3200" dirty="0">
                <a:solidFill>
                  <a:srgbClr val="FF0000"/>
                </a:solidFill>
              </a:rPr>
              <a:t>ажно</a:t>
            </a:r>
            <a:r>
              <a:rPr lang="de-DE" sz="3200" dirty="0">
                <a:solidFill>
                  <a:srgbClr val="FF0000"/>
                </a:solidFill>
              </a:rPr>
              <a:t>, </a:t>
            </a:r>
            <a:r>
              <a:rPr lang="az-Cyrl-AZ" sz="3200" dirty="0">
                <a:solidFill>
                  <a:srgbClr val="FF0000"/>
                </a:solidFill>
              </a:rPr>
              <a:t>что без личной мотивации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 dirty="0">
                <a:solidFill>
                  <a:srgbClr val="FF0000"/>
                </a:solidFill>
              </a:rPr>
              <a:t>и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 dirty="0">
                <a:solidFill>
                  <a:srgbClr val="FF0000"/>
                </a:solidFill>
              </a:rPr>
              <a:t>солидарности поколений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 dirty="0">
                <a:solidFill>
                  <a:srgbClr val="FF0000"/>
                </a:solidFill>
              </a:rPr>
              <a:t>этот план нереализуем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Pfeil: nach unten 3">
            <a:extLst>
              <a:ext uri="{FF2B5EF4-FFF2-40B4-BE49-F238E27FC236}">
                <a16:creationId xmlns:a16="http://schemas.microsoft.com/office/drawing/2014/main" id="{73BAE180-E07A-4635-B5C8-25C3F08224DA}"/>
              </a:ext>
            </a:extLst>
          </p:cNvPr>
          <p:cNvSpPr/>
          <p:nvPr/>
        </p:nvSpPr>
        <p:spPr>
          <a:xfrm>
            <a:off x="5940724" y="2380890"/>
            <a:ext cx="874143" cy="4313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267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424A5-BE66-498B-B886-B47A1E0CE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40" y="228731"/>
            <a:ext cx="10896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+mn-lt"/>
              </a:rPr>
              <a:t>Bedarfsänderungen durch aktives Altern</a:t>
            </a:r>
            <a:br>
              <a:rPr lang="de-DE" dirty="0">
                <a:latin typeface="+mn-lt"/>
              </a:rPr>
            </a:br>
            <a:r>
              <a:rPr lang="ru-RU" sz="4000" dirty="0">
                <a:solidFill>
                  <a:srgbClr val="FF0000"/>
                </a:solidFill>
                <a:latin typeface="+mn-lt"/>
              </a:rPr>
              <a:t>Изменение потребностей в ходе активного старения </a:t>
            </a:r>
            <a:endParaRPr lang="de-DE" sz="4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1F7A3D9-2C1C-4782-899C-DBB3DE4080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736" y="1414733"/>
            <a:ext cx="4744528" cy="478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B38F046-6A72-474C-8475-00B339FE7612}"/>
              </a:ext>
            </a:extLst>
          </p:cNvPr>
          <p:cNvSpPr txBox="1"/>
          <p:nvPr/>
        </p:nvSpPr>
        <p:spPr>
          <a:xfrm>
            <a:off x="3128513" y="619937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/>
              <a:t>https://www.dia-vorsorge.de/wp-content/uploads/2017/05/Grafik_aktives-Altern-Bedarfsver%C3%A4nderung.jpg</a:t>
            </a:r>
          </a:p>
        </p:txBody>
      </p:sp>
      <p:sp>
        <p:nvSpPr>
          <p:cNvPr id="6" name="Titel 4">
            <a:extLst>
              <a:ext uri="{FF2B5EF4-FFF2-40B4-BE49-F238E27FC236}">
                <a16:creationId xmlns:a16="http://schemas.microsoft.com/office/drawing/2014/main" id="{12CEDFFA-0B6D-41FB-818C-1321CB13F588}"/>
              </a:ext>
            </a:extLst>
          </p:cNvPr>
          <p:cNvSpPr txBox="1">
            <a:spLocks/>
          </p:cNvSpPr>
          <p:nvPr/>
        </p:nvSpPr>
        <p:spPr bwMode="auto">
          <a:xfrm>
            <a:off x="8671464" y="1767654"/>
            <a:ext cx="3332480" cy="375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2400" b="1" baseline="0">
                <a:solidFill>
                  <a:srgbClr val="1F497D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1F497D"/>
                </a:solidFill>
                <a:latin typeface="Arial" charset="0"/>
              </a:defRPr>
            </a:lvl9pPr>
          </a:lstStyle>
          <a:p>
            <a:pPr algn="l"/>
            <a:r>
              <a:rPr lang="ru-RU" sz="1800" b="0" kern="0" dirty="0">
                <a:solidFill>
                  <a:srgbClr val="FF0000"/>
                </a:solidFill>
                <a:cs typeface="Calibri" panose="020F0502020204030204" pitchFamily="34" charset="0"/>
              </a:rPr>
              <a:t>Что необходимо для активного старения</a:t>
            </a:r>
            <a:r>
              <a:rPr lang="de-DE" sz="1800" b="0" kern="0" dirty="0">
                <a:solidFill>
                  <a:srgbClr val="FF0000"/>
                </a:solidFill>
                <a:cs typeface="Calibri" panose="020F0502020204030204" pitchFamily="34" charset="0"/>
              </a:rPr>
              <a:t>?</a:t>
            </a:r>
          </a:p>
          <a:p>
            <a:pPr algn="l"/>
            <a:endParaRPr lang="de-DE" sz="1800" b="0" kern="0" dirty="0">
              <a:solidFill>
                <a:srgbClr val="FF0000"/>
              </a:solidFill>
              <a:cs typeface="Calibri" panose="020F0502020204030204" pitchFamily="34" charset="0"/>
            </a:endParaRPr>
          </a:p>
          <a:p>
            <a:pPr algn="l"/>
            <a:r>
              <a:rPr lang="az-Cyrl-AZ" sz="1800" b="0" kern="0" dirty="0">
                <a:solidFill>
                  <a:srgbClr val="FF0000"/>
                </a:solidFill>
              </a:rPr>
              <a:t>Доля</a:t>
            </a:r>
            <a:r>
              <a:rPr lang="de-DE" sz="1800" b="0" kern="0" dirty="0">
                <a:solidFill>
                  <a:srgbClr val="FF0000"/>
                </a:solidFill>
              </a:rPr>
              <a:t> </a:t>
            </a:r>
            <a:r>
              <a:rPr lang="az-Cyrl-AZ" sz="1800" b="0" kern="0" dirty="0">
                <a:solidFill>
                  <a:srgbClr val="FF0000"/>
                </a:solidFill>
              </a:rPr>
              <a:t>лиц</a:t>
            </a:r>
            <a:r>
              <a:rPr lang="de-DE" sz="1800" b="0" kern="0" dirty="0">
                <a:solidFill>
                  <a:srgbClr val="FF0000"/>
                </a:solidFill>
              </a:rPr>
              <a:t>, </a:t>
            </a:r>
            <a:r>
              <a:rPr lang="az-Cyrl-AZ" sz="1800" b="0" kern="0" dirty="0">
                <a:solidFill>
                  <a:srgbClr val="FF0000"/>
                </a:solidFill>
              </a:rPr>
              <a:t>считающих эти</a:t>
            </a:r>
            <a:r>
              <a:rPr lang="de-DE" sz="1800" b="0" kern="0" dirty="0">
                <a:solidFill>
                  <a:srgbClr val="FF0000"/>
                </a:solidFill>
              </a:rPr>
              <a:t> </a:t>
            </a:r>
            <a:r>
              <a:rPr lang="az-Cyrl-AZ" sz="1800" b="0" kern="0" dirty="0">
                <a:solidFill>
                  <a:srgbClr val="FF0000"/>
                </a:solidFill>
              </a:rPr>
              <a:t>условия необходимыми</a:t>
            </a:r>
            <a:r>
              <a:rPr lang="de-DE" sz="1800" b="0" kern="0" dirty="0">
                <a:solidFill>
                  <a:srgbClr val="FF0000"/>
                </a:solidFill>
              </a:rPr>
              <a:t>:</a:t>
            </a:r>
          </a:p>
          <a:p>
            <a:pPr algn="l"/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az-Cyrl-AZ" sz="1800" b="0" kern="0" dirty="0">
                <a:solidFill>
                  <a:srgbClr val="FF0000"/>
                </a:solidFill>
              </a:rPr>
              <a:t>врачи </a:t>
            </a:r>
            <a:r>
              <a:rPr lang="de-DE" sz="1800" b="0" kern="0" dirty="0" err="1">
                <a:solidFill>
                  <a:srgbClr val="FF0000"/>
                </a:solidFill>
              </a:rPr>
              <a:t>пo</a:t>
            </a:r>
            <a:r>
              <a:rPr lang="de-DE" sz="1800" b="0" kern="0" dirty="0">
                <a:solidFill>
                  <a:srgbClr val="FF0000"/>
                </a:solidFill>
              </a:rPr>
              <a:t> </a:t>
            </a:r>
            <a:r>
              <a:rPr lang="az-Cyrl-AZ" sz="1800" b="0" kern="0" dirty="0">
                <a:solidFill>
                  <a:srgbClr val="FF0000"/>
                </a:solidFill>
              </a:rPr>
              <a:t>месту жительства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az-Cyrl-AZ" sz="1800" b="0" kern="0" dirty="0">
                <a:solidFill>
                  <a:srgbClr val="FF0000"/>
                </a:solidFill>
              </a:rPr>
              <a:t>чистота улиц и парков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az-Cyrl-AZ" sz="1800" b="0" kern="0" dirty="0">
                <a:solidFill>
                  <a:srgbClr val="FF0000"/>
                </a:solidFill>
              </a:rPr>
              <a:t>аптека поблизости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az-Cyrl-AZ" sz="1800" b="0" kern="0" dirty="0">
                <a:solidFill>
                  <a:srgbClr val="FF0000"/>
                </a:solidFill>
              </a:rPr>
              <a:t>спокойное место проживания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az-Cyrl-AZ" sz="1800" b="0" kern="0" dirty="0">
                <a:solidFill>
                  <a:srgbClr val="FF0000"/>
                </a:solidFill>
              </a:rPr>
              <a:t>хорошая система общественного транспорта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ru-RU" sz="1800" b="0" kern="0" dirty="0">
                <a:solidFill>
                  <a:srgbClr val="FF0000"/>
                </a:solidFill>
              </a:rPr>
              <a:t>уход в разумной близости к месту проживания</a:t>
            </a:r>
            <a:endParaRPr lang="de-DE" sz="1800" b="0" kern="0" dirty="0">
              <a:solidFill>
                <a:srgbClr val="FF0000"/>
              </a:solidFill>
            </a:endParaRPr>
          </a:p>
          <a:p>
            <a:pPr algn="l"/>
            <a:endParaRPr lang="de-DE" sz="1800" b="0" kern="0" dirty="0">
              <a:solidFill>
                <a:srgbClr val="FF0000"/>
              </a:solidFill>
            </a:endParaRPr>
          </a:p>
          <a:p>
            <a:pPr algn="l"/>
            <a:r>
              <a:rPr lang="ru-RU" sz="1800" b="0" kern="0" dirty="0">
                <a:solidFill>
                  <a:srgbClr val="FF0000"/>
                </a:solidFill>
              </a:rPr>
              <a:t> и т.д.</a:t>
            </a:r>
            <a:endParaRPr lang="de-DE" sz="1800" b="0" kern="0" dirty="0">
              <a:solidFill>
                <a:srgbClr val="FF0000"/>
              </a:solidFill>
            </a:endParaRPr>
          </a:p>
          <a:p>
            <a:endParaRPr lang="de-DE" sz="1800" b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3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21354-584F-476E-AB6E-BBA0FA082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latin typeface="+mn-lt"/>
              </a:rPr>
              <a:t>Chance aktives Altern</a:t>
            </a:r>
            <a:br>
              <a:rPr lang="de-DE" dirty="0">
                <a:latin typeface="+mn-lt"/>
              </a:rPr>
            </a:br>
            <a:r>
              <a:rPr lang="ru-RU" dirty="0">
                <a:solidFill>
                  <a:srgbClr val="FF0000"/>
                </a:solidFill>
                <a:latin typeface="+mn-lt"/>
              </a:rPr>
              <a:t>Шансы, связанные с активным старением</a:t>
            </a:r>
            <a:endParaRPr lang="de-D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9417EC-9D7C-400E-B06F-89C6FC41F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de-DE" dirty="0"/>
          </a:p>
          <a:p>
            <a:pPr algn="ctr"/>
            <a:r>
              <a:rPr lang="de-DE" sz="3200" dirty="0"/>
              <a:t>Silber Markt </a:t>
            </a:r>
            <a:r>
              <a:rPr lang="de-DE" sz="3200" dirty="0">
                <a:solidFill>
                  <a:srgbClr val="FF0000"/>
                </a:solidFill>
              </a:rPr>
              <a:t>„Ce</a:t>
            </a:r>
            <a:r>
              <a:rPr lang="az-Cyrl-AZ" sz="3200" dirty="0">
                <a:solidFill>
                  <a:srgbClr val="FF0000"/>
                </a:solidFill>
              </a:rPr>
              <a:t>ребряный рынок</a:t>
            </a:r>
            <a:r>
              <a:rPr lang="de-DE" sz="3200" dirty="0">
                <a:solidFill>
                  <a:srgbClr val="FF0000"/>
                </a:solidFill>
              </a:rPr>
              <a:t>“</a:t>
            </a:r>
          </a:p>
          <a:p>
            <a:pPr algn="ctr"/>
            <a:endParaRPr lang="de-DE" sz="3200" dirty="0"/>
          </a:p>
          <a:p>
            <a:pPr algn="ctr"/>
            <a:r>
              <a:rPr lang="de-DE" sz="3200" dirty="0"/>
              <a:t>Chancen für den Arbeitsmarkt </a:t>
            </a:r>
            <a:r>
              <a:rPr lang="de-DE" sz="3200" dirty="0">
                <a:solidFill>
                  <a:srgbClr val="FF0000"/>
                </a:solidFill>
              </a:rPr>
              <a:t>B</a:t>
            </a:r>
            <a:r>
              <a:rPr lang="az-Cyrl-AZ" sz="3200" dirty="0">
                <a:solidFill>
                  <a:srgbClr val="FF0000"/>
                </a:solidFill>
              </a:rPr>
              <a:t>озможности  для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 dirty="0">
                <a:solidFill>
                  <a:srgbClr val="FF0000"/>
                </a:solidFill>
              </a:rPr>
              <a:t>рынк</a:t>
            </a:r>
            <a:r>
              <a:rPr lang="de-DE" sz="3200" dirty="0">
                <a:solidFill>
                  <a:srgbClr val="FF0000"/>
                </a:solidFill>
              </a:rPr>
              <a:t>a</a:t>
            </a:r>
            <a:r>
              <a:rPr lang="az-Cyrl-AZ" sz="3200" dirty="0">
                <a:solidFill>
                  <a:srgbClr val="FF0000"/>
                </a:solidFill>
              </a:rPr>
              <a:t> труда </a:t>
            </a:r>
            <a:endParaRPr lang="de-DE" sz="3200" dirty="0">
              <a:solidFill>
                <a:srgbClr val="FF0000"/>
              </a:solidFill>
            </a:endParaRPr>
          </a:p>
          <a:p>
            <a:pPr algn="ctr"/>
            <a:endParaRPr lang="de-DE" sz="3200" dirty="0"/>
          </a:p>
          <a:p>
            <a:pPr algn="ctr"/>
            <a:r>
              <a:rPr lang="de-DE" sz="3200" dirty="0"/>
              <a:t>Chancen für den Rentenmarkt </a:t>
            </a:r>
            <a:r>
              <a:rPr lang="de-DE" sz="3200" dirty="0">
                <a:solidFill>
                  <a:srgbClr val="FF0000"/>
                </a:solidFill>
              </a:rPr>
              <a:t>B</a:t>
            </a:r>
            <a:r>
              <a:rPr lang="az-Cyrl-AZ" sz="3200" dirty="0">
                <a:solidFill>
                  <a:srgbClr val="FF0000"/>
                </a:solidFill>
              </a:rPr>
              <a:t>озможности для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az-Cyrl-AZ" sz="3200">
                <a:solidFill>
                  <a:srgbClr val="FF0000"/>
                </a:solidFill>
              </a:rPr>
              <a:t>пенсионного рынка</a:t>
            </a:r>
            <a:endParaRPr lang="de-DE" sz="3200" dirty="0">
              <a:solidFill>
                <a:srgbClr val="FF0000"/>
              </a:solidFill>
            </a:endParaRPr>
          </a:p>
          <a:p>
            <a:pPr algn="ctr"/>
            <a:endParaRPr lang="de-DE" sz="3200" dirty="0"/>
          </a:p>
          <a:p>
            <a:pPr algn="ctr"/>
            <a:r>
              <a:rPr lang="de-DE" sz="3200" dirty="0"/>
              <a:t>Chancen für die Familienpolitik </a:t>
            </a:r>
            <a:r>
              <a:rPr lang="de-DE" sz="3200" dirty="0">
                <a:solidFill>
                  <a:srgbClr val="FF0000"/>
                </a:solidFill>
              </a:rPr>
              <a:t>B</a:t>
            </a:r>
            <a:r>
              <a:rPr lang="az-Cyrl-AZ" sz="3200" dirty="0">
                <a:solidFill>
                  <a:srgbClr val="FF0000"/>
                </a:solidFill>
              </a:rPr>
              <a:t>озможности для семейной политики</a:t>
            </a:r>
            <a:endParaRPr lang="de-DE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2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Breitbild</PresentationFormat>
  <Paragraphs>64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Proseminar Demografischer Wandel Aktives Altern</vt:lpstr>
      <vt:lpstr>Gliederung Содержание </vt:lpstr>
      <vt:lpstr>Grundlagen des Aktiven Alterns/Active Ageing(AA) Oсновы активного старения </vt:lpstr>
      <vt:lpstr>Einflussfaktoren auf aktives Altern</vt:lpstr>
      <vt:lpstr>Politische Rahmenbedingungen Политические рамки: трехэтапная модель, разработанная EC и ВОЗ</vt:lpstr>
      <vt:lpstr>Bedarfsänderungen durch aktives Altern Изменение потребностей в ходе активного старения </vt:lpstr>
      <vt:lpstr>Chance aktives Altern Шансы, связанные с активным старением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Proseminar Demograohischer Wandel Aktives Altern</dc:title>
  <dc:creator>Simon Münch</dc:creator>
  <cp:lastModifiedBy>Jörg, Natalia</cp:lastModifiedBy>
  <cp:revision>32</cp:revision>
  <dcterms:created xsi:type="dcterms:W3CDTF">2020-10-04T07:21:57Z</dcterms:created>
  <dcterms:modified xsi:type="dcterms:W3CDTF">2020-10-17T13:01:32Z</dcterms:modified>
</cp:coreProperties>
</file>