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804D7-2BE4-4F6C-92FD-EC1C6899ACD2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ADEC-33EE-4176-88D6-B2EF66BA3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685349" y="4344225"/>
            <a:ext cx="5486420" cy="4114196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3884005" y="8685450"/>
            <a:ext cx="2971660" cy="456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4D95950-DC04-4E39-B8A3-C3D716A4D1AF}" type="slidenum">
              <a:rPr lang="ru-RU" sz="1200">
                <a:latin typeface="Times New Roman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6923" y="219600"/>
            <a:ext cx="8229268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6923" y="1604520"/>
            <a:ext cx="8229268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6132-90C8-42DD-8902-4FE2339C368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F2CF-C2D7-4567-B46C-08D3DECF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 flipH="1">
            <a:off x="14683" y="1389960"/>
            <a:ext cx="2842228" cy="134856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lin ang="10800000"/>
          </a:gradFill>
          <a:ln w="9360">
            <a:noFill/>
          </a:ln>
        </p:spPr>
      </p:sp>
      <p:sp>
        <p:nvSpPr>
          <p:cNvPr id="223" name="CustomShape 2"/>
          <p:cNvSpPr/>
          <p:nvPr/>
        </p:nvSpPr>
        <p:spPr>
          <a:xfrm>
            <a:off x="395536" y="2738520"/>
            <a:ext cx="8502999" cy="1472995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t"/>
          <a:lstStyle/>
          <a:p>
            <a:pPr algn="ctr">
              <a:lnSpc>
                <a:spcPct val="100000"/>
              </a:lnSpc>
            </a:pPr>
            <a:r>
              <a:rPr lang="de-DE" b="1" dirty="0" smtClean="0">
                <a:solidFill>
                  <a:srgbClr val="000000"/>
                </a:solidFill>
                <a:latin typeface="Arial"/>
              </a:rPr>
              <a:t>Vortrag „Rolle 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des Diskurses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von 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offiziellen Behörden der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RF </a:t>
            </a:r>
            <a:r>
              <a:rPr lang="de-DE" b="1" dirty="0">
                <a:solidFill>
                  <a:srgbClr val="000000"/>
                </a:solidFill>
                <a:latin typeface="Arial"/>
              </a:rPr>
              <a:t>bei der Geschlechterkonstruktion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in der Gesellschaft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“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i="1" dirty="0" smtClean="0">
                <a:solidFill>
                  <a:srgbClr val="000000"/>
                </a:solidFill>
                <a:latin typeface="Arial"/>
              </a:rPr>
              <a:t>тем</a:t>
            </a:r>
            <a:r>
              <a:rPr lang="de-DE" i="1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:</a:t>
            </a:r>
            <a:endParaRPr i="1" dirty="0"/>
          </a:p>
          <a:p>
            <a:pPr algn="ctr">
              <a:lnSpc>
                <a:spcPct val="100000"/>
              </a:lnSpc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«Роль 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дискурса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официальной власти РФ в 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  <a:ea typeface="Arial Unicode MS"/>
              </a:rPr>
              <a:t>гендерном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Arial Unicode MS"/>
              </a:rPr>
              <a:t> конструировании  общества»</a:t>
            </a:r>
            <a:endParaRPr i="1" dirty="0"/>
          </a:p>
        </p:txBody>
      </p:sp>
      <p:sp>
        <p:nvSpPr>
          <p:cNvPr id="224" name="CustomShape 3"/>
          <p:cNvSpPr/>
          <p:nvPr/>
        </p:nvSpPr>
        <p:spPr>
          <a:xfrm>
            <a:off x="211015" y="4221088"/>
            <a:ext cx="8825481" cy="187220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erstellt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		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Pimenova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Elvira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/ 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Пименова Эльвира</a:t>
            </a:r>
            <a:endParaRPr i="1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unter Leitung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	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Dozentin / 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Lehtstuhl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für Politikwissenschaften, </a:t>
            </a:r>
            <a:r>
              <a:rPr lang="de-DE" b="1" dirty="0" err="1">
                <a:solidFill>
                  <a:srgbClr val="000000"/>
                </a:solidFill>
                <a:latin typeface="Arial"/>
              </a:rPr>
              <a:t>Ph.D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. 			</a:t>
            </a:r>
            <a:r>
              <a:rPr lang="de-DE" b="1" dirty="0" err="1" smtClean="0">
                <a:solidFill>
                  <a:srgbClr val="000000"/>
                </a:solidFill>
                <a:latin typeface="Arial"/>
              </a:rPr>
              <a:t>Skorochodova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 Olga S.</a:t>
            </a:r>
            <a:endParaRPr lang="de-DE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доцент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кафедры политических наук, 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кандидат</a:t>
            </a:r>
            <a:r>
              <a:rPr lang="de-DE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политических </a:t>
            </a:r>
            <a:r>
              <a:rPr lang="de-DE" i="1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наук</a:t>
            </a:r>
            <a:r>
              <a:rPr lang="de-DE" i="1" dirty="0"/>
              <a:t> 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Скороходова </a:t>
            </a:r>
            <a:r>
              <a:rPr lang="ru-RU" i="1" dirty="0">
                <a:solidFill>
                  <a:srgbClr val="000000"/>
                </a:solidFill>
                <a:latin typeface="Arial"/>
              </a:rPr>
              <a:t>Ольга Сергеевна</a:t>
            </a:r>
            <a:endParaRPr i="1" dirty="0"/>
          </a:p>
          <a:p>
            <a:pPr>
              <a:lnSpc>
                <a:spcPct val="100000"/>
              </a:lnSpc>
            </a:pPr>
            <a:endParaRPr i="1" dirty="0"/>
          </a:p>
        </p:txBody>
      </p:sp>
      <p:pic>
        <p:nvPicPr>
          <p:cNvPr id="22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446" cy="1389960"/>
          </a:xfrm>
          <a:prstGeom prst="rect">
            <a:avLst/>
          </a:prstGeom>
          <a:ln w="9360">
            <a:noFill/>
          </a:ln>
        </p:spPr>
      </p:pic>
      <p:pic>
        <p:nvPicPr>
          <p:cNvPr id="226" name="Рисунок 225"/>
          <p:cNvPicPr/>
          <p:nvPr/>
        </p:nvPicPr>
        <p:blipFill>
          <a:blip r:embed="rId4"/>
          <a:stretch>
            <a:fillRect/>
          </a:stretch>
        </p:blipFill>
        <p:spPr>
          <a:xfrm>
            <a:off x="2856911" y="1392986"/>
            <a:ext cx="2314855" cy="661895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226"/>
          <p:cNvPicPr/>
          <p:nvPr/>
        </p:nvPicPr>
        <p:blipFill>
          <a:blip r:embed="rId5"/>
          <a:stretch>
            <a:fillRect/>
          </a:stretch>
        </p:blipFill>
        <p:spPr>
          <a:xfrm>
            <a:off x="5171766" y="1381276"/>
            <a:ext cx="1926720" cy="66492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227"/>
          <p:cNvPicPr/>
          <p:nvPr/>
        </p:nvPicPr>
        <p:blipFill>
          <a:blip r:embed="rId6"/>
          <a:stretch>
            <a:fillRect/>
          </a:stretch>
        </p:blipFill>
        <p:spPr>
          <a:xfrm>
            <a:off x="6978683" y="1372591"/>
            <a:ext cx="2165317" cy="66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446" cy="1389960"/>
          </a:xfrm>
          <a:prstGeom prst="rect">
            <a:avLst/>
          </a:prstGeom>
          <a:ln w="9360">
            <a:noFill/>
          </a:ln>
        </p:spPr>
      </p:pic>
      <p:pic>
        <p:nvPicPr>
          <p:cNvPr id="23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24000"/>
            <a:ext cx="9143778" cy="56336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1259632" y="1224000"/>
            <a:ext cx="6984776" cy="5488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rgbClr val="000000"/>
                </a:solidFill>
                <a:latin typeface="Arial"/>
              </a:rPr>
              <a:t>RELEVANZ  / 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АКТУАЛЬНОСТЬ</a:t>
            </a:r>
            <a:endParaRPr sz="2400" dirty="0"/>
          </a:p>
        </p:txBody>
      </p:sp>
      <p:sp>
        <p:nvSpPr>
          <p:cNvPr id="233" name="CustomShape 3"/>
          <p:cNvSpPr/>
          <p:nvPr/>
        </p:nvSpPr>
        <p:spPr>
          <a:xfrm>
            <a:off x="251520" y="3284984"/>
            <a:ext cx="8784976" cy="1512168"/>
          </a:xfrm>
          <a:prstGeom prst="roundRect">
            <a:avLst>
              <a:gd name="adj" fmla="val 16667"/>
            </a:avLst>
          </a:prstGeom>
          <a:solidFill>
            <a:srgbClr val="FFFFFF">
              <a:alpha val="47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>
              <a:lnSpc>
                <a:spcPct val="90000"/>
              </a:lnSpc>
            </a:pPr>
            <a:r>
              <a:rPr lang="de-DE" sz="2200" dirty="0">
                <a:solidFill>
                  <a:srgbClr val="000000"/>
                </a:solidFill>
                <a:latin typeface="Arial"/>
              </a:rPr>
              <a:t>Ein komplexes Medienkonglomerat prägt einen politischen Diskurs, 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in dem 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alle Bereiche der Gesellschaft 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einbezogen sind.</a:t>
            </a:r>
          </a:p>
          <a:p>
            <a:pPr>
              <a:lnSpc>
                <a:spcPct val="90000"/>
              </a:lnSpc>
            </a:pPr>
            <a:endParaRPr lang="de-DE" sz="2200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i="1" dirty="0" smtClean="0">
                <a:solidFill>
                  <a:srgbClr val="000000"/>
                </a:solidFill>
                <a:latin typeface="Arial"/>
              </a:rPr>
              <a:t>Сложный </a:t>
            </a:r>
            <a:r>
              <a:rPr lang="ru-RU" sz="2200" i="1" dirty="0">
                <a:solidFill>
                  <a:srgbClr val="000000"/>
                </a:solidFill>
                <a:latin typeface="Arial"/>
              </a:rPr>
              <a:t>конгломерат из СМИ формирует политический дискурс, в котором задействованы все сферы общества.</a:t>
            </a:r>
            <a:endParaRPr sz="2200" i="1" dirty="0"/>
          </a:p>
        </p:txBody>
      </p:sp>
      <p:sp>
        <p:nvSpPr>
          <p:cNvPr id="234" name="CustomShape 4"/>
          <p:cNvSpPr/>
          <p:nvPr/>
        </p:nvSpPr>
        <p:spPr>
          <a:xfrm>
            <a:off x="251520" y="4869160"/>
            <a:ext cx="8784976" cy="1656184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>
              <a:lnSpc>
                <a:spcPct val="90000"/>
              </a:lnSpc>
            </a:pPr>
            <a:endParaRPr lang="de-DE" sz="22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Der politische 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Diskurs beeinflusst 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die Bildung </a:t>
            </a:r>
            <a:r>
              <a:rPr lang="de-DE" sz="2200" dirty="0">
                <a:solidFill>
                  <a:srgbClr val="000000"/>
                </a:solidFill>
                <a:latin typeface="Arial"/>
              </a:rPr>
              <a:t>von </a:t>
            </a:r>
            <a:r>
              <a:rPr lang="de-DE" sz="2200" dirty="0" smtClean="0">
                <a:solidFill>
                  <a:srgbClr val="000000"/>
                </a:solidFill>
                <a:latin typeface="Arial"/>
              </a:rPr>
              <a:t>Geschlechter-stereotypen.</a:t>
            </a:r>
          </a:p>
          <a:p>
            <a:pPr>
              <a:lnSpc>
                <a:spcPct val="90000"/>
              </a:lnSpc>
            </a:pPr>
            <a:endParaRPr lang="de-DE" sz="2200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i="1" dirty="0" smtClean="0">
                <a:solidFill>
                  <a:srgbClr val="000000"/>
                </a:solidFill>
                <a:latin typeface="Arial"/>
              </a:rPr>
              <a:t>Политический </a:t>
            </a:r>
            <a:r>
              <a:rPr lang="ru-RU" sz="2200" i="1" dirty="0">
                <a:solidFill>
                  <a:srgbClr val="000000"/>
                </a:solidFill>
                <a:latin typeface="Arial"/>
              </a:rPr>
              <a:t>дискурс влияет на формирование гендерных стереотипов. </a:t>
            </a:r>
            <a:endParaRPr sz="2200" i="1" dirty="0"/>
          </a:p>
        </p:txBody>
      </p:sp>
      <p:sp>
        <p:nvSpPr>
          <p:cNvPr id="232" name="CustomShape 2"/>
          <p:cNvSpPr/>
          <p:nvPr/>
        </p:nvSpPr>
        <p:spPr>
          <a:xfrm>
            <a:off x="251520" y="1628800"/>
            <a:ext cx="8784976" cy="1584176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>
              <a:lnSpc>
                <a:spcPct val="90000"/>
              </a:lnSpc>
            </a:pPr>
            <a:r>
              <a:rPr lang="fr-FR" sz="2200" dirty="0">
                <a:solidFill>
                  <a:srgbClr val="000000"/>
                </a:solidFill>
                <a:latin typeface="Arial"/>
              </a:rPr>
              <a:t>Geschlechterforschung (Gender Studies</a:t>
            </a:r>
            <a:r>
              <a:rPr lang="fr-FR" sz="2200" dirty="0" smtClean="0">
                <a:solidFill>
                  <a:srgbClr val="000000"/>
                </a:solidFill>
                <a:latin typeface="Arial"/>
              </a:rPr>
              <a:t>) in der einheimischen Politikwissenschaft  - eine der neuesten Wissenschaftsrichtungen. </a:t>
            </a:r>
          </a:p>
          <a:p>
            <a:pPr>
              <a:lnSpc>
                <a:spcPct val="90000"/>
              </a:lnSpc>
            </a:pPr>
            <a:endParaRPr lang="fr-FR" sz="2200" i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i="1" dirty="0" smtClean="0">
                <a:solidFill>
                  <a:srgbClr val="000000"/>
                </a:solidFill>
                <a:latin typeface="Arial"/>
              </a:rPr>
              <a:t>Гендерные </a:t>
            </a:r>
            <a:r>
              <a:rPr lang="ru-RU" sz="2200" i="1" dirty="0">
                <a:solidFill>
                  <a:srgbClr val="000000"/>
                </a:solidFill>
                <a:latin typeface="Arial"/>
              </a:rPr>
              <a:t>исследования в отечественной политологии — одно из новейших направлений науки.</a:t>
            </a:r>
            <a:endParaRPr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2" y="360"/>
            <a:ext cx="9180665" cy="1389960"/>
          </a:xfrm>
          <a:prstGeom prst="rect">
            <a:avLst/>
          </a:prstGeom>
          <a:ln w="9360">
            <a:noFill/>
          </a:ln>
        </p:spPr>
      </p:pic>
      <p:pic>
        <p:nvPicPr>
          <p:cNvPr id="267" name="Рисунок 266"/>
          <p:cNvPicPr/>
          <p:nvPr/>
        </p:nvPicPr>
        <p:blipFill>
          <a:blip r:embed="rId3"/>
          <a:stretch>
            <a:fillRect/>
          </a:stretch>
        </p:blipFill>
        <p:spPr>
          <a:xfrm>
            <a:off x="333" y="1390320"/>
            <a:ext cx="9143778" cy="546768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35497" y="1556792"/>
            <a:ext cx="4464496" cy="5040560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algn="just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Gender-Ansatz – Blick auf soziale Ungleichheit, die von Gesellschaft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und Kultur gebildet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wird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. Es ermöglicht es,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Macht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als ein Phänomen zu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analysieren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, das von der Gesellschaft durch Geschlechterverhältnisse und Geschlechterhierarchie reproduziert wird,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und das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jedoch geändert werden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kann.</a:t>
            </a:r>
          </a:p>
          <a:p>
            <a:pPr algn="just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i="1" dirty="0" smtClean="0">
                <a:solidFill>
                  <a:srgbClr val="000000"/>
                </a:solidFill>
                <a:latin typeface="Arial"/>
              </a:rPr>
              <a:t>Гендерный подход - взгляд на неравенство, как сформированное обществом и культурой - позволяет анализировать власть как явление, воспроизводимое обществом посредством гендерных отношений и гендерной иерархии, которые, однако, могут быть изменены</a:t>
            </a:r>
            <a:endParaRPr i="1" dirty="0"/>
          </a:p>
        </p:txBody>
      </p:sp>
      <p:sp>
        <p:nvSpPr>
          <p:cNvPr id="270" name="CustomShape 3"/>
          <p:cNvSpPr/>
          <p:nvPr/>
        </p:nvSpPr>
        <p:spPr>
          <a:xfrm>
            <a:off x="4644009" y="1484784"/>
            <a:ext cx="4392488" cy="5184576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algn="just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Diskurs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ist eine komplexe Einheit von Sprachpraxis und externen Faktoren, die zum Verständnis des Textes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erforderlich sind. Sie geben uns eine Vorstellung von den Kommunikationsagenten,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ihren Einstellungen und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Zielen, Produktionsbedingungen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sowie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der Wahrnehmung und Vermittlung von Informationen.</a:t>
            </a:r>
          </a:p>
          <a:p>
            <a:pPr algn="just">
              <a:lnSpc>
                <a:spcPct val="90000"/>
              </a:lnSpc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Дискурс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– сложное единство языковой практики и внешних к ней факторов, необходимых для понимания текста, то есть дающих представление об агентах коммуникации, их установках и целях, условиях производства и восприятия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сообщения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-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4" y="720"/>
            <a:ext cx="9180665" cy="1389960"/>
          </a:xfrm>
          <a:prstGeom prst="rect">
            <a:avLst/>
          </a:prstGeom>
          <a:ln w="9360">
            <a:noFill/>
          </a:ln>
        </p:spPr>
      </p:pic>
      <p:pic>
        <p:nvPicPr>
          <p:cNvPr id="2" name="Рисунок 2" descr="Изображение выглядит как игрушка, снег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6F272FB-FB34-4918-9360-49D7FA02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" y="1323692"/>
            <a:ext cx="9079026" cy="5534635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09B0EFA8-C14E-4870-879D-419B98211C38}"/>
              </a:ext>
            </a:extLst>
          </p:cNvPr>
          <p:cNvSpPr/>
          <p:nvPr/>
        </p:nvSpPr>
        <p:spPr>
          <a:xfrm>
            <a:off x="664" y="1052736"/>
            <a:ext cx="9002998" cy="5805263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algn="just"/>
            <a:r>
              <a:rPr lang="ru-RU" b="1" dirty="0">
                <a:ea typeface="+mn-lt"/>
                <a:cs typeface="+mn-lt"/>
              </a:rPr>
              <a:t>1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de-DE" b="1" dirty="0" smtClean="0">
                <a:ea typeface="+mn-lt"/>
                <a:cs typeface="+mn-lt"/>
              </a:rPr>
              <a:t>Abschrift </a:t>
            </a:r>
            <a:r>
              <a:rPr lang="de-DE" b="1" dirty="0">
                <a:ea typeface="+mn-lt"/>
                <a:cs typeface="+mn-lt"/>
              </a:rPr>
              <a:t>der Rede des russischen Präsidenten V.V. Putin </a:t>
            </a:r>
            <a:r>
              <a:rPr lang="de-DE" dirty="0">
                <a:ea typeface="+mn-lt"/>
                <a:cs typeface="+mn-lt"/>
              </a:rPr>
              <a:t>beim Zweiten Eurasischen Frauenforum (</a:t>
            </a:r>
            <a:r>
              <a:rPr lang="de-DE" dirty="0" smtClean="0">
                <a:ea typeface="+mn-lt"/>
                <a:cs typeface="+mn-lt"/>
              </a:rPr>
              <a:t>20.09.2018, </a:t>
            </a:r>
            <a:r>
              <a:rPr lang="de-DE" dirty="0" err="1" smtClean="0">
                <a:ea typeface="+mn-lt"/>
                <a:cs typeface="+mn-lt"/>
              </a:rPr>
              <a:t>St.Petersburg</a:t>
            </a:r>
            <a:r>
              <a:rPr lang="de-DE" dirty="0" smtClean="0">
                <a:ea typeface="+mn-lt"/>
                <a:cs typeface="+mn-lt"/>
              </a:rPr>
              <a:t>) / </a:t>
            </a:r>
            <a:r>
              <a:rPr lang="ru-RU" i="1" dirty="0" smtClean="0">
                <a:ea typeface="+mn-lt"/>
                <a:cs typeface="+mn-lt"/>
              </a:rPr>
              <a:t>Стенограмма </a:t>
            </a:r>
            <a:r>
              <a:rPr lang="ru-RU" i="1" dirty="0">
                <a:ea typeface="+mn-lt"/>
                <a:cs typeface="+mn-lt"/>
              </a:rPr>
              <a:t>выступления Президента России В.В. Путина на Втором Евразийском женском форуме </a:t>
            </a:r>
            <a:r>
              <a:rPr lang="ru-RU" i="1" dirty="0" smtClean="0">
                <a:ea typeface="+mn-lt"/>
                <a:cs typeface="+mn-lt"/>
              </a:rPr>
              <a:t>(</a:t>
            </a:r>
            <a:r>
              <a:rPr lang="de-DE" i="1" dirty="0" smtClean="0">
                <a:ea typeface="+mn-lt"/>
                <a:cs typeface="+mn-lt"/>
              </a:rPr>
              <a:t>den </a:t>
            </a:r>
            <a:r>
              <a:rPr lang="ru-RU" i="1" dirty="0" smtClean="0">
                <a:ea typeface="+mn-lt"/>
                <a:cs typeface="+mn-lt"/>
              </a:rPr>
              <a:t>20.09.2018г</a:t>
            </a:r>
            <a:r>
              <a:rPr lang="ru-RU" i="1" dirty="0">
                <a:ea typeface="+mn-lt"/>
                <a:cs typeface="+mn-lt"/>
              </a:rPr>
              <a:t>. - г. Санкт-Петербург);</a:t>
            </a:r>
            <a:endParaRPr lang="ru-RU" i="1" dirty="0"/>
          </a:p>
          <a:p>
            <a:pPr algn="just"/>
            <a:r>
              <a:rPr lang="ru-RU" b="1" dirty="0">
                <a:ea typeface="+mn-lt"/>
                <a:cs typeface="+mn-lt"/>
              </a:rPr>
              <a:t>2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de-DE" b="1" dirty="0">
                <a:ea typeface="+mn-lt"/>
                <a:cs typeface="+mn-lt"/>
              </a:rPr>
              <a:t>Interview </a:t>
            </a:r>
            <a:r>
              <a:rPr lang="de-DE" b="1" dirty="0" smtClean="0">
                <a:ea typeface="+mn-lt"/>
                <a:cs typeface="+mn-lt"/>
              </a:rPr>
              <a:t>der Sprecherin </a:t>
            </a:r>
            <a:r>
              <a:rPr lang="de-DE" b="1" dirty="0">
                <a:ea typeface="+mn-lt"/>
                <a:cs typeface="+mn-lt"/>
              </a:rPr>
              <a:t>des Föderationsrates </a:t>
            </a:r>
            <a:r>
              <a:rPr lang="de-DE" b="1" dirty="0" smtClean="0">
                <a:ea typeface="+mn-lt"/>
                <a:cs typeface="+mn-lt"/>
              </a:rPr>
              <a:t>V.I</a:t>
            </a:r>
            <a:r>
              <a:rPr lang="de-DE" b="1" dirty="0">
                <a:ea typeface="+mn-lt"/>
                <a:cs typeface="+mn-lt"/>
              </a:rPr>
              <a:t>. </a:t>
            </a:r>
            <a:r>
              <a:rPr lang="de-DE" b="1" dirty="0" err="1">
                <a:ea typeface="+mn-lt"/>
                <a:cs typeface="+mn-lt"/>
              </a:rPr>
              <a:t>Matvienko</a:t>
            </a:r>
            <a:r>
              <a:rPr lang="de-DE" b="1" dirty="0">
                <a:ea typeface="+mn-lt"/>
                <a:cs typeface="+mn-lt"/>
              </a:rPr>
              <a:t> </a:t>
            </a:r>
            <a:r>
              <a:rPr lang="de-DE" dirty="0">
                <a:ea typeface="+mn-lt"/>
                <a:cs typeface="+mn-lt"/>
              </a:rPr>
              <a:t>am Vorabend des Zweiten Eurasischen Frauenforums </a:t>
            </a:r>
            <a:r>
              <a:rPr lang="de-DE" dirty="0" smtClean="0">
                <a:ea typeface="+mn-lt"/>
                <a:cs typeface="+mn-lt"/>
              </a:rPr>
              <a:t>(den 20.08.2018 </a:t>
            </a:r>
            <a:r>
              <a:rPr lang="de-DE" dirty="0">
                <a:ea typeface="+mn-lt"/>
                <a:cs typeface="+mn-lt"/>
              </a:rPr>
              <a:t>- Moskau</a:t>
            </a:r>
            <a:r>
              <a:rPr lang="de-DE" dirty="0" smtClean="0">
                <a:ea typeface="+mn-lt"/>
                <a:cs typeface="+mn-lt"/>
              </a:rPr>
              <a:t>); / </a:t>
            </a:r>
            <a:r>
              <a:rPr lang="ru-RU" i="1" dirty="0" smtClean="0">
                <a:ea typeface="+mn-lt"/>
                <a:cs typeface="+mn-lt"/>
              </a:rPr>
              <a:t>Интервью </a:t>
            </a:r>
            <a:r>
              <a:rPr lang="ru-RU" i="1" dirty="0">
                <a:ea typeface="+mn-lt"/>
                <a:cs typeface="+mn-lt"/>
              </a:rPr>
              <a:t>спикера Совета Федерации В.И. Матвиенко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i="1" dirty="0">
                <a:ea typeface="+mn-lt"/>
                <a:cs typeface="+mn-lt"/>
              </a:rPr>
              <a:t>в</a:t>
            </a:r>
            <a:r>
              <a:rPr lang="ru-RU" b="1" i="1" dirty="0">
                <a:ea typeface="+mn-lt"/>
                <a:cs typeface="+mn-lt"/>
              </a:rPr>
              <a:t> </a:t>
            </a:r>
            <a:r>
              <a:rPr lang="ru-RU" i="1" dirty="0">
                <a:ea typeface="+mn-lt"/>
                <a:cs typeface="+mn-lt"/>
              </a:rPr>
              <a:t>преддверии Второго Евразийского женского форума (20.08.2018г. - г. Москва);</a:t>
            </a:r>
            <a:endParaRPr lang="ru-RU" i="1" dirty="0"/>
          </a:p>
          <a:p>
            <a:pPr algn="just"/>
            <a:r>
              <a:rPr lang="ru-RU" b="1" dirty="0" smtClean="0">
                <a:ea typeface="+mn-lt"/>
                <a:cs typeface="+mn-lt"/>
              </a:rPr>
              <a:t>3.</a:t>
            </a:r>
            <a:r>
              <a:rPr lang="ru-RU" dirty="0" smtClean="0">
                <a:ea typeface="+mn-lt"/>
                <a:cs typeface="+mn-lt"/>
              </a:rPr>
              <a:t> </a:t>
            </a:r>
            <a:r>
              <a:rPr lang="de-DE" b="1" dirty="0" smtClean="0">
                <a:ea typeface="+mn-lt"/>
                <a:cs typeface="+mn-lt"/>
              </a:rPr>
              <a:t>Artikel </a:t>
            </a:r>
            <a:r>
              <a:rPr lang="de-DE" b="1" dirty="0">
                <a:ea typeface="+mn-lt"/>
                <a:cs typeface="+mn-lt"/>
              </a:rPr>
              <a:t>eines der wichtigsten </a:t>
            </a:r>
            <a:r>
              <a:rPr lang="de-DE" b="1" dirty="0" smtClean="0">
                <a:ea typeface="+mn-lt"/>
                <a:cs typeface="+mn-lt"/>
              </a:rPr>
              <a:t>Kreml-Ideologen, </a:t>
            </a:r>
            <a:r>
              <a:rPr lang="de-DE" b="1" dirty="0">
                <a:ea typeface="+mn-lt"/>
                <a:cs typeface="+mn-lt"/>
              </a:rPr>
              <a:t>Vladislav </a:t>
            </a:r>
            <a:r>
              <a:rPr lang="de-DE" b="1" dirty="0" err="1">
                <a:ea typeface="+mn-lt"/>
                <a:cs typeface="+mn-lt"/>
              </a:rPr>
              <a:t>Surkov</a:t>
            </a:r>
            <a:r>
              <a:rPr lang="de-DE" dirty="0">
                <a:ea typeface="+mn-lt"/>
                <a:cs typeface="+mn-lt"/>
              </a:rPr>
              <a:t>, "Valentinskarte in purpurroten Tönen" (14.02.2018 - Moskau</a:t>
            </a:r>
            <a:r>
              <a:rPr lang="de-DE" dirty="0" smtClean="0">
                <a:ea typeface="+mn-lt"/>
                <a:cs typeface="+mn-lt"/>
              </a:rPr>
              <a:t>); / </a:t>
            </a:r>
            <a:r>
              <a:rPr lang="ru-RU" dirty="0" smtClean="0">
                <a:ea typeface="+mn-lt"/>
                <a:cs typeface="+mn-lt"/>
              </a:rPr>
              <a:t>Статья </a:t>
            </a:r>
            <a:r>
              <a:rPr lang="ru-RU" dirty="0">
                <a:ea typeface="+mn-lt"/>
                <a:cs typeface="+mn-lt"/>
              </a:rPr>
              <a:t>одного из главных идеологов Кремля Владислава Суркова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«Валентинка в багровых тонах» (14.02.2018 г. - г. Москва);</a:t>
            </a:r>
            <a:endParaRPr lang="ru-RU" dirty="0"/>
          </a:p>
          <a:p>
            <a:pPr algn="just"/>
            <a:r>
              <a:rPr lang="ru-RU" b="1" dirty="0">
                <a:ea typeface="+mn-lt"/>
                <a:cs typeface="+mn-lt"/>
              </a:rPr>
              <a:t>4</a:t>
            </a:r>
            <a:r>
              <a:rPr lang="ru-RU" b="1" dirty="0" smtClean="0">
                <a:ea typeface="+mn-lt"/>
                <a:cs typeface="+mn-lt"/>
              </a:rPr>
              <a:t>.</a:t>
            </a:r>
            <a:r>
              <a:rPr lang="ru-RU" dirty="0" smtClean="0">
                <a:ea typeface="+mn-lt"/>
                <a:cs typeface="+mn-lt"/>
              </a:rPr>
              <a:t> </a:t>
            </a:r>
            <a:r>
              <a:rPr lang="de-DE" b="1" dirty="0" smtClean="0">
                <a:ea typeface="+mn-lt"/>
                <a:cs typeface="+mn-lt"/>
              </a:rPr>
              <a:t>Rede (</a:t>
            </a:r>
            <a:r>
              <a:rPr lang="de-DE" b="1" dirty="0" err="1" smtClean="0">
                <a:ea typeface="+mn-lt"/>
                <a:cs typeface="+mn-lt"/>
              </a:rPr>
              <a:t>life</a:t>
            </a:r>
            <a:r>
              <a:rPr lang="de-DE" b="1" dirty="0" smtClean="0">
                <a:ea typeface="+mn-lt"/>
                <a:cs typeface="+mn-lt"/>
              </a:rPr>
              <a:t>) </a:t>
            </a:r>
            <a:r>
              <a:rPr lang="de-DE" b="1" dirty="0">
                <a:ea typeface="+mn-lt"/>
                <a:cs typeface="+mn-lt"/>
              </a:rPr>
              <a:t>von D.A. Medwedew im sozialen Netzwerk “</a:t>
            </a:r>
            <a:r>
              <a:rPr lang="de-DE" b="1" dirty="0" err="1">
                <a:ea typeface="+mn-lt"/>
                <a:cs typeface="+mn-lt"/>
              </a:rPr>
              <a:t>Vkontakt</a:t>
            </a:r>
            <a:r>
              <a:rPr lang="de-DE" b="1" dirty="0">
                <a:ea typeface="+mn-lt"/>
                <a:cs typeface="+mn-lt"/>
              </a:rPr>
              <a:t>”  </a:t>
            </a:r>
            <a:r>
              <a:rPr lang="de-DE" dirty="0">
                <a:ea typeface="+mn-lt"/>
                <a:cs typeface="+mn-lt"/>
              </a:rPr>
              <a:t>über Diskriminierung von Frauen in der Politik (den 29.03.2019,  Moskau</a:t>
            </a:r>
            <a:r>
              <a:rPr lang="de-DE" dirty="0" smtClean="0">
                <a:ea typeface="+mn-lt"/>
                <a:cs typeface="+mn-lt"/>
              </a:rPr>
              <a:t>) / </a:t>
            </a:r>
            <a:r>
              <a:rPr lang="ru-RU" dirty="0" smtClean="0">
                <a:ea typeface="+mn-lt"/>
                <a:cs typeface="+mn-lt"/>
              </a:rPr>
              <a:t>Выступление </a:t>
            </a:r>
            <a:r>
              <a:rPr lang="ru-RU" dirty="0">
                <a:ea typeface="+mn-lt"/>
                <a:cs typeface="+mn-lt"/>
              </a:rPr>
              <a:t>Д.А. Медведева в прямом эфире социальной сети «</a:t>
            </a:r>
            <a:r>
              <a:rPr lang="ru-RU" dirty="0" err="1">
                <a:ea typeface="+mn-lt"/>
                <a:cs typeface="+mn-lt"/>
              </a:rPr>
              <a:t>ВКонтакте</a:t>
            </a:r>
            <a:r>
              <a:rPr lang="ru-RU" dirty="0">
                <a:ea typeface="+mn-lt"/>
                <a:cs typeface="+mn-lt"/>
              </a:rPr>
              <a:t>» о дискриминации женщин в политике (29.03.2019 г. - г. Москва);</a:t>
            </a:r>
            <a:endParaRPr lang="ru-RU" dirty="0"/>
          </a:p>
          <a:p>
            <a:pPr algn="just"/>
            <a:r>
              <a:rPr lang="ru-RU" b="1" dirty="0" smtClean="0">
                <a:ea typeface="+mn-lt"/>
                <a:cs typeface="+mn-lt"/>
              </a:rPr>
              <a:t>5. </a:t>
            </a:r>
            <a:r>
              <a:rPr lang="de-DE" b="1" dirty="0">
                <a:ea typeface="+mn-lt"/>
                <a:cs typeface="+mn-lt"/>
              </a:rPr>
              <a:t>Abschrift der Rede </a:t>
            </a:r>
            <a:r>
              <a:rPr lang="de-DE" b="1" dirty="0" smtClean="0">
                <a:ea typeface="+mn-lt"/>
                <a:cs typeface="+mn-lt"/>
              </a:rPr>
              <a:t>zum </a:t>
            </a:r>
            <a:r>
              <a:rPr lang="de-DE" b="1" dirty="0">
                <a:ea typeface="+mn-lt"/>
                <a:cs typeface="+mn-lt"/>
              </a:rPr>
              <a:t>Internationalen Frauentag </a:t>
            </a:r>
            <a:r>
              <a:rPr lang="de-DE" b="1" dirty="0" smtClean="0">
                <a:ea typeface="+mn-lt"/>
                <a:cs typeface="+mn-lt"/>
              </a:rPr>
              <a:t>des Präsidenten </a:t>
            </a:r>
            <a:r>
              <a:rPr lang="de-DE" b="1" dirty="0">
                <a:ea typeface="+mn-lt"/>
                <a:cs typeface="+mn-lt"/>
              </a:rPr>
              <a:t>V.V. Putin </a:t>
            </a:r>
            <a:r>
              <a:rPr lang="de-DE" dirty="0" smtClean="0">
                <a:ea typeface="+mn-lt"/>
                <a:cs typeface="+mn-lt"/>
              </a:rPr>
              <a:t>(den 08.03.2020, Moskau) / </a:t>
            </a:r>
            <a:r>
              <a:rPr lang="ru-RU" dirty="0" smtClean="0">
                <a:ea typeface="+mn-lt"/>
                <a:cs typeface="+mn-lt"/>
              </a:rPr>
              <a:t>Стенограмма </a:t>
            </a:r>
            <a:r>
              <a:rPr lang="ru-RU" dirty="0">
                <a:ea typeface="+mn-lt"/>
                <a:cs typeface="+mn-lt"/>
              </a:rPr>
              <a:t>выступления с поздравлением с Международным женским днем Президента В.В. Путина (08.03.2020 г. - г. Москва).</a:t>
            </a:r>
            <a:endParaRPr lang="ru-RU" dirty="0"/>
          </a:p>
          <a:p>
            <a:pPr algn="just">
              <a:lnSpc>
                <a:spcPct val="90000"/>
              </a:lnSpc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FDD18-C3CD-4272-BDAF-498FF244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6CEFDD-8ABA-46F2-8181-C9E02D141BE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ru-RU"/>
          </a:p>
        </p:txBody>
      </p:sp>
      <p:pic>
        <p:nvPicPr>
          <p:cNvPr id="5" name="Picture 2" descr="Изображение выглядит как нож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805D8F7-D232-4483-87DE-F19867312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" y="720"/>
            <a:ext cx="9180665" cy="1389960"/>
          </a:xfrm>
          <a:prstGeom prst="rect">
            <a:avLst/>
          </a:prstGeom>
          <a:ln w="9360">
            <a:noFill/>
          </a:ln>
        </p:spPr>
      </p:pic>
      <p:pic>
        <p:nvPicPr>
          <p:cNvPr id="6" name="Рисунок 6" descr="Изображение выглядит как человек, мужчина, внутренний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741E4E-1424-484E-8261-208CC29E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" y="1383708"/>
            <a:ext cx="9184130" cy="5476669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9BF6D7AB-D874-4399-8496-695A51C757B7}"/>
              </a:ext>
            </a:extLst>
          </p:cNvPr>
          <p:cNvSpPr/>
          <p:nvPr/>
        </p:nvSpPr>
        <p:spPr>
          <a:xfrm>
            <a:off x="131275" y="1472760"/>
            <a:ext cx="3451295" cy="2545815"/>
          </a:xfrm>
          <a:prstGeom prst="roundRect">
            <a:avLst>
              <a:gd name="adj" fmla="val 16667"/>
            </a:avLst>
          </a:prstGeom>
          <a:solidFill>
            <a:srgbClr val="FFFFFF">
              <a:alpha val="47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>
              <a:lnSpc>
                <a:spcPct val="90000"/>
              </a:lnSpc>
            </a:pPr>
            <a:r>
              <a:rPr lang="de-DE" dirty="0" smtClean="0">
                <a:ea typeface="+mn-lt"/>
                <a:cs typeface="+mn-lt"/>
              </a:rPr>
              <a:t>„Eigentliche Rolle einer Frau </a:t>
            </a:r>
            <a:r>
              <a:rPr lang="de-DE" dirty="0">
                <a:ea typeface="+mn-lt"/>
                <a:cs typeface="+mn-lt"/>
              </a:rPr>
              <a:t>ist es, eine Familie zu gründen und Kinder zu </a:t>
            </a:r>
            <a:r>
              <a:rPr lang="de-DE" dirty="0" smtClean="0">
                <a:ea typeface="+mn-lt"/>
                <a:cs typeface="+mn-lt"/>
              </a:rPr>
              <a:t>gebären“. </a:t>
            </a:r>
            <a:r>
              <a:rPr lang="de-DE" dirty="0">
                <a:ea typeface="+mn-lt"/>
                <a:cs typeface="+mn-lt"/>
              </a:rPr>
              <a:t>V. </a:t>
            </a:r>
            <a:r>
              <a:rPr lang="de-DE" dirty="0" err="1">
                <a:ea typeface="+mn-lt"/>
                <a:cs typeface="+mn-lt"/>
              </a:rPr>
              <a:t>Matvienko</a:t>
            </a:r>
            <a:endParaRPr lang="de-DE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de-DE" dirty="0" smtClean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i="1" dirty="0" smtClean="0">
                <a:ea typeface="+mn-lt"/>
                <a:cs typeface="+mn-lt"/>
              </a:rPr>
              <a:t>«Миссия </a:t>
            </a:r>
            <a:r>
              <a:rPr lang="ru-RU" i="1" dirty="0">
                <a:ea typeface="+mn-lt"/>
                <a:cs typeface="+mn-lt"/>
              </a:rPr>
              <a:t>женщины заключается в создании семьи и рождении детей». </a:t>
            </a:r>
          </a:p>
          <a:p>
            <a:pPr>
              <a:lnSpc>
                <a:spcPct val="90000"/>
              </a:lnSpc>
            </a:pPr>
            <a:r>
              <a:rPr lang="ru-RU" i="1" dirty="0">
                <a:cs typeface="Arial"/>
              </a:rPr>
              <a:t>В. Матвиенко</a:t>
            </a: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5510A611-68BA-4BC4-92EA-32D31D2E9AB8}"/>
              </a:ext>
            </a:extLst>
          </p:cNvPr>
          <p:cNvSpPr/>
          <p:nvPr/>
        </p:nvSpPr>
        <p:spPr>
          <a:xfrm>
            <a:off x="3711615" y="1383708"/>
            <a:ext cx="5324881" cy="2710325"/>
          </a:xfrm>
          <a:prstGeom prst="roundRect">
            <a:avLst>
              <a:gd name="adj" fmla="val 16667"/>
            </a:avLst>
          </a:prstGeom>
          <a:solidFill>
            <a:srgbClr val="FFFFFF">
              <a:alpha val="47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algn="just"/>
            <a:endParaRPr lang="de-DE" sz="1600" dirty="0" smtClean="0">
              <a:ea typeface="+mn-lt"/>
              <a:cs typeface="+mn-lt"/>
            </a:endParaRPr>
          </a:p>
          <a:p>
            <a:pPr algn="just"/>
            <a:endParaRPr lang="de-DE" sz="1600" dirty="0">
              <a:ea typeface="+mn-lt"/>
              <a:cs typeface="+mn-lt"/>
            </a:endParaRPr>
          </a:p>
          <a:p>
            <a:pPr algn="just"/>
            <a:r>
              <a:rPr lang="de-DE" dirty="0" smtClean="0">
                <a:ea typeface="+mn-lt"/>
                <a:cs typeface="+mn-lt"/>
              </a:rPr>
              <a:t>Einstellung zu Frauen </a:t>
            </a:r>
            <a:r>
              <a:rPr lang="de-DE" dirty="0">
                <a:ea typeface="+mn-lt"/>
                <a:cs typeface="+mn-lt"/>
              </a:rPr>
              <a:t>in unserem Land - ich hätte keine Angst davor, würde ich sagen - eine besondere Einstellung: berührend, </a:t>
            </a:r>
            <a:r>
              <a:rPr lang="de-DE" dirty="0" smtClean="0">
                <a:ea typeface="+mn-lt"/>
                <a:cs typeface="+mn-lt"/>
              </a:rPr>
              <a:t>sinnig, herzlich </a:t>
            </a:r>
            <a:r>
              <a:rPr lang="de-DE" dirty="0">
                <a:ea typeface="+mn-lt"/>
                <a:cs typeface="+mn-lt"/>
              </a:rPr>
              <a:t>"</a:t>
            </a:r>
          </a:p>
          <a:p>
            <a:pPr algn="just"/>
            <a:r>
              <a:rPr lang="de-DE" dirty="0">
                <a:ea typeface="+mn-lt"/>
                <a:cs typeface="+mn-lt"/>
              </a:rPr>
              <a:t>V. </a:t>
            </a:r>
            <a:r>
              <a:rPr lang="de-DE" dirty="0" smtClean="0">
                <a:ea typeface="+mn-lt"/>
                <a:cs typeface="+mn-lt"/>
              </a:rPr>
              <a:t>Putin</a:t>
            </a:r>
          </a:p>
          <a:p>
            <a:pPr algn="just"/>
            <a:endParaRPr lang="de-DE" dirty="0" smtClean="0">
              <a:ea typeface="+mn-lt"/>
              <a:cs typeface="+mn-lt"/>
            </a:endParaRPr>
          </a:p>
          <a:p>
            <a:pPr algn="just"/>
            <a:r>
              <a:rPr lang="ru-RU" dirty="0" smtClean="0">
                <a:ea typeface="+mn-lt"/>
                <a:cs typeface="+mn-lt"/>
              </a:rPr>
              <a:t>«Отношение к</a:t>
            </a:r>
            <a:r>
              <a:rPr lang="de-DE" dirty="0"/>
              <a:t> </a:t>
            </a:r>
            <a:r>
              <a:rPr lang="ru-RU" dirty="0" smtClean="0">
                <a:ea typeface="+mn-lt"/>
                <a:cs typeface="+mn-lt"/>
              </a:rPr>
              <a:t>женщинам </a:t>
            </a:r>
            <a:r>
              <a:rPr lang="ru-RU" dirty="0">
                <a:ea typeface="+mn-lt"/>
                <a:cs typeface="+mn-lt"/>
              </a:rPr>
              <a:t>у нас, в нашей стране – я бы не побоялся этого, сказал бы – особое отношение: трогательное, душевное, </a:t>
            </a:r>
            <a:r>
              <a:rPr lang="ru-RU" dirty="0" smtClean="0">
                <a:ea typeface="+mn-lt"/>
                <a:cs typeface="+mn-lt"/>
              </a:rPr>
              <a:t>искреннее»</a:t>
            </a:r>
            <a:r>
              <a:rPr lang="de-DE" dirty="0" smtClean="0"/>
              <a:t>, </a:t>
            </a:r>
            <a:r>
              <a:rPr lang="ru-RU" i="1" dirty="0" smtClean="0">
                <a:cs typeface="Arial"/>
              </a:rPr>
              <a:t>В</a:t>
            </a:r>
            <a:r>
              <a:rPr lang="ru-RU" i="1" dirty="0">
                <a:cs typeface="Arial"/>
              </a:rPr>
              <a:t>. Путин</a:t>
            </a:r>
          </a:p>
          <a:p>
            <a:pPr>
              <a:lnSpc>
                <a:spcPct val="90000"/>
              </a:lnSpc>
            </a:pPr>
            <a:endParaRPr lang="ru-RU" sz="2600" dirty="0">
              <a:cs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C3E115FC-0EE7-4958-9BD6-034EC671E2C7}"/>
              </a:ext>
            </a:extLst>
          </p:cNvPr>
          <p:cNvSpPr/>
          <p:nvPr/>
        </p:nvSpPr>
        <p:spPr>
          <a:xfrm>
            <a:off x="131274" y="4100655"/>
            <a:ext cx="4656749" cy="2568705"/>
          </a:xfrm>
          <a:prstGeom prst="roundRect">
            <a:avLst>
              <a:gd name="adj" fmla="val 16667"/>
            </a:avLst>
          </a:prstGeom>
          <a:solidFill>
            <a:srgbClr val="FFFFFF">
              <a:alpha val="47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algn="just">
              <a:lnSpc>
                <a:spcPct val="90000"/>
              </a:lnSpc>
            </a:pPr>
            <a:r>
              <a:rPr lang="de-DE" dirty="0">
                <a:ea typeface="+mn-lt"/>
                <a:cs typeface="+mn-lt"/>
              </a:rPr>
              <a:t>"Politische Systeme fordern Frauen auf, wenn sie nach einem schnellen Wachstum aus dem Ruder laufen und ein spätes Endstadium ihrer Entwicklung erreichen."</a:t>
            </a:r>
          </a:p>
          <a:p>
            <a:pPr algn="just">
              <a:lnSpc>
                <a:spcPct val="90000"/>
              </a:lnSpc>
            </a:pPr>
            <a:r>
              <a:rPr lang="de-DE" dirty="0">
                <a:ea typeface="+mn-lt"/>
                <a:cs typeface="+mn-lt"/>
              </a:rPr>
              <a:t>V. </a:t>
            </a:r>
            <a:r>
              <a:rPr lang="de-DE" dirty="0" err="1" smtClean="0">
                <a:ea typeface="+mn-lt"/>
                <a:cs typeface="+mn-lt"/>
              </a:rPr>
              <a:t>Surkov</a:t>
            </a:r>
            <a:endParaRPr lang="de-DE" dirty="0" smtClean="0">
              <a:ea typeface="+mn-lt"/>
              <a:cs typeface="+mn-lt"/>
            </a:endParaRPr>
          </a:p>
          <a:p>
            <a:pPr algn="just">
              <a:lnSpc>
                <a:spcPct val="90000"/>
              </a:lnSpc>
            </a:pPr>
            <a:r>
              <a:rPr lang="ru-RU" i="1" dirty="0" smtClean="0">
                <a:ea typeface="+mn-lt"/>
                <a:cs typeface="+mn-lt"/>
              </a:rPr>
              <a:t>«Политические </a:t>
            </a:r>
            <a:r>
              <a:rPr lang="ru-RU" i="1" dirty="0">
                <a:ea typeface="+mn-lt"/>
                <a:cs typeface="+mn-lt"/>
              </a:rPr>
              <a:t>системы призывают женщин, когда выдыхаются после бурного роста и достигают в своем развитии поздней, терминальной стадии». </a:t>
            </a:r>
            <a:r>
              <a:rPr lang="de-DE" i="1" dirty="0" smtClean="0"/>
              <a:t>- </a:t>
            </a:r>
            <a:r>
              <a:rPr lang="ru-RU" i="1" dirty="0" smtClean="0">
                <a:cs typeface="Arial"/>
              </a:rPr>
              <a:t>В</a:t>
            </a:r>
            <a:r>
              <a:rPr lang="ru-RU" i="1" dirty="0">
                <a:cs typeface="Arial"/>
              </a:rPr>
              <a:t>. Сурков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67576FA6-8E62-48DA-9E83-23F4429D73B3}"/>
              </a:ext>
            </a:extLst>
          </p:cNvPr>
          <p:cNvSpPr/>
          <p:nvPr/>
        </p:nvSpPr>
        <p:spPr>
          <a:xfrm>
            <a:off x="4917067" y="4177527"/>
            <a:ext cx="4173130" cy="2923882"/>
          </a:xfrm>
          <a:prstGeom prst="roundRect">
            <a:avLst>
              <a:gd name="adj" fmla="val 16667"/>
            </a:avLst>
          </a:prstGeom>
          <a:solidFill>
            <a:srgbClr val="FFFFFF">
              <a:alpha val="47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algn="just"/>
            <a:r>
              <a:rPr lang="de-DE" sz="1500" dirty="0">
                <a:ea typeface="+mn-lt"/>
                <a:cs typeface="+mn-lt"/>
              </a:rPr>
              <a:t>„Wir haben Diskriminierung. Unabhängig davon, wie man sich auf konservative Ansichten und Traditionen bezieht, ist das Problem der Diskriminierung in unserem Land akuter als in einer Reihe anderer </a:t>
            </a:r>
            <a:r>
              <a:rPr lang="de-DE" sz="1500" dirty="0" smtClean="0">
                <a:ea typeface="+mn-lt"/>
                <a:cs typeface="+mn-lt"/>
              </a:rPr>
              <a:t>Länder.“- D</a:t>
            </a:r>
            <a:r>
              <a:rPr lang="de-DE" sz="1500" dirty="0">
                <a:ea typeface="+mn-lt"/>
                <a:cs typeface="+mn-lt"/>
              </a:rPr>
              <a:t>. </a:t>
            </a:r>
            <a:r>
              <a:rPr lang="de-DE" sz="1500" dirty="0" smtClean="0">
                <a:ea typeface="+mn-lt"/>
                <a:cs typeface="+mn-lt"/>
              </a:rPr>
              <a:t>Medwedew</a:t>
            </a:r>
          </a:p>
          <a:p>
            <a:pPr algn="just"/>
            <a:endParaRPr lang="de-DE" sz="1500" dirty="0" smtClean="0">
              <a:ea typeface="+mn-lt"/>
              <a:cs typeface="+mn-lt"/>
            </a:endParaRPr>
          </a:p>
          <a:p>
            <a:pPr algn="just"/>
            <a:r>
              <a:rPr lang="ru-RU" sz="1500" i="1" dirty="0" smtClean="0">
                <a:ea typeface="+mn-lt"/>
                <a:cs typeface="+mn-lt"/>
              </a:rPr>
              <a:t>«Есть </a:t>
            </a:r>
            <a:r>
              <a:rPr lang="ru-RU" sz="1500" i="1" dirty="0">
                <a:ea typeface="+mn-lt"/>
                <a:cs typeface="+mn-lt"/>
              </a:rPr>
              <a:t>у нас дискриминация. Как бы ни ссылались на консервативные взгляды, на традиции, в нашей стране проблема дискриминации стоит более остро, чем в ряде других стран</a:t>
            </a:r>
            <a:r>
              <a:rPr lang="ru-RU" sz="1500" i="1" dirty="0" smtClean="0">
                <a:ea typeface="+mn-lt"/>
                <a:cs typeface="+mn-lt"/>
              </a:rPr>
              <a:t>».</a:t>
            </a:r>
            <a:r>
              <a:rPr lang="de-DE" sz="1500" i="1" dirty="0"/>
              <a:t> </a:t>
            </a:r>
            <a:r>
              <a:rPr lang="ru-RU" sz="1500" i="1" dirty="0" smtClean="0">
                <a:cs typeface="Arial"/>
              </a:rPr>
              <a:t>Д</a:t>
            </a:r>
            <a:r>
              <a:rPr lang="ru-RU" sz="1500" i="1" dirty="0">
                <a:cs typeface="Arial"/>
              </a:rPr>
              <a:t>. Медведев</a:t>
            </a:r>
          </a:p>
          <a:p>
            <a:pPr>
              <a:lnSpc>
                <a:spcPct val="90000"/>
              </a:lnSpc>
            </a:pPr>
            <a:endParaRPr lang="ru-RU" sz="2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2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зображение выглядит как нож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BB83A92-974D-4C0D-9A63-8F0A34C8E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4" y="720"/>
            <a:ext cx="9180665" cy="1389960"/>
          </a:xfrm>
          <a:prstGeom prst="rect">
            <a:avLst/>
          </a:prstGeom>
          <a:ln w="9360">
            <a:noFill/>
          </a:ln>
        </p:spPr>
      </p:pic>
      <p:pic>
        <p:nvPicPr>
          <p:cNvPr id="6" name="Рисунок 6" descr="Изображение выглядит как шкафчик, внутренний, окно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31CF8F0-6B0A-4D39-8951-EFEE36EE7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" y="1092795"/>
            <a:ext cx="9145911" cy="5965396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FF4F6B9B-DCBD-421D-BA5B-04050901427B}"/>
              </a:ext>
            </a:extLst>
          </p:cNvPr>
          <p:cNvSpPr/>
          <p:nvPr/>
        </p:nvSpPr>
        <p:spPr>
          <a:xfrm>
            <a:off x="-844" y="1190119"/>
            <a:ext cx="9004506" cy="5663482"/>
          </a:xfrm>
          <a:prstGeom prst="roundRect">
            <a:avLst>
              <a:gd name="adj" fmla="val 16667"/>
            </a:avLst>
          </a:prstGeom>
          <a:solidFill>
            <a:srgbClr val="FFFFFF">
              <a:alpha val="60000"/>
            </a:srgbClr>
          </a:solidFill>
          <a:ln w="25560">
            <a:solidFill>
              <a:srgbClr val="FFFFFF"/>
            </a:solidFill>
            <a:round/>
          </a:ln>
        </p:spPr>
        <p:txBody>
          <a:bodyPr lIns="99000" tIns="166320" rIns="99000" bIns="166320" anchor="ctr"/>
          <a:lstStyle/>
          <a:p>
            <a:pPr marL="285750" indent="-285750">
              <a:buFont typeface="Arial"/>
              <a:buChar char="•"/>
            </a:pPr>
            <a:r>
              <a:rPr lang="ru-RU" sz="2000" dirty="0"/>
              <a:t>Власть действительно признает наличие гендерного разрыва, гендерной асимметрии в обществе;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видит улучшение позиций женщин в обществе только лишь с точки зрения решения проблем материнства и декретного отпуска;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намеренно сохраняет </a:t>
            </a:r>
            <a:r>
              <a:rPr lang="ru-RU" sz="2000" dirty="0" err="1"/>
              <a:t>эссенциальное</a:t>
            </a:r>
            <a:r>
              <a:rPr lang="ru-RU" sz="2000" dirty="0"/>
              <a:t> представление о женщинах, что главная задача каждой - семья и дети;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нацелена на сохранение любым путем именно традиционных ценностей;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готова поддерживать женщин в образовании, предпринимательстве, науке, общественной деятельности, но не политической;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не употребляет в речи «феминизм», давая только упрощенной определение - «движение женщин»;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находится в тесном контакте с Русской Православной Церковью, чьи активисты порой достаточно жестоки в своих высказываниях по отношению к женщинам;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Власть активно критикует либеральные ценности Запада и США.</a:t>
            </a:r>
          </a:p>
        </p:txBody>
      </p:sp>
    </p:spTree>
    <p:extLst>
      <p:ext uri="{BB962C8B-B14F-4D97-AF65-F5344CB8AC3E}">
        <p14:creationId xmlns:p14="http://schemas.microsoft.com/office/powerpoint/2010/main" val="29119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0351" y="2989440"/>
            <a:ext cx="2609280" cy="878760"/>
          </a:xfrm>
          <a:prstGeom prst="rect">
            <a:avLst/>
          </a:prstGeom>
          <a:ln w="9360">
            <a:noFill/>
          </a:ln>
        </p:spPr>
      </p:pic>
      <p:sp>
        <p:nvSpPr>
          <p:cNvPr id="302" name="CustomShape 1"/>
          <p:cNvSpPr/>
          <p:nvPr/>
        </p:nvSpPr>
        <p:spPr>
          <a:xfrm>
            <a:off x="4318339" y="0"/>
            <a:ext cx="4824775" cy="6857280"/>
          </a:xfrm>
          <a:prstGeom prst="rect">
            <a:avLst/>
          </a:prstGeom>
          <a:gradFill>
            <a:gsLst>
              <a:gs pos="0">
                <a:srgbClr val="770000"/>
              </a:gs>
              <a:gs pos="100000">
                <a:srgbClr val="AD0000"/>
              </a:gs>
            </a:gsLst>
            <a:lin ang="0"/>
          </a:gradFill>
          <a:ln w="9360">
            <a:noFill/>
          </a:ln>
        </p:spPr>
      </p:sp>
      <p:sp>
        <p:nvSpPr>
          <p:cNvPr id="303" name="CustomShape 2"/>
          <p:cNvSpPr/>
          <p:nvPr/>
        </p:nvSpPr>
        <p:spPr>
          <a:xfrm>
            <a:off x="4318339" y="3165480"/>
            <a:ext cx="4824775" cy="5166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FFFFFF"/>
                </a:solidFill>
                <a:latin typeface="Tahoma"/>
              </a:rPr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688</Words>
  <Application>Microsoft Office PowerPoint</Application>
  <PresentationFormat>Экран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R1</dc:creator>
  <cp:lastModifiedBy>Ольга Н. Стунакова</cp:lastModifiedBy>
  <cp:revision>28</cp:revision>
  <dcterms:created xsi:type="dcterms:W3CDTF">2020-10-08T07:37:50Z</dcterms:created>
  <dcterms:modified xsi:type="dcterms:W3CDTF">2020-10-09T11:48:40Z</dcterms:modified>
</cp:coreProperties>
</file>