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8" r:id="rId2"/>
  </p:sldMasterIdLst>
  <p:notesMasterIdLst>
    <p:notesMasterId r:id="rId19"/>
  </p:notesMasterIdLst>
  <p:handoutMasterIdLst>
    <p:handoutMasterId r:id="rId20"/>
  </p:handoutMasterIdLst>
  <p:sldIdLst>
    <p:sldId id="369" r:id="rId3"/>
    <p:sldId id="397" r:id="rId4"/>
    <p:sldId id="385" r:id="rId5"/>
    <p:sldId id="388" r:id="rId6"/>
    <p:sldId id="277" r:id="rId7"/>
    <p:sldId id="276" r:id="rId8"/>
    <p:sldId id="278" r:id="rId9"/>
    <p:sldId id="396" r:id="rId10"/>
    <p:sldId id="387" r:id="rId11"/>
    <p:sldId id="389" r:id="rId12"/>
    <p:sldId id="398" r:id="rId13"/>
    <p:sldId id="377" r:id="rId14"/>
    <p:sldId id="391" r:id="rId15"/>
    <p:sldId id="392" r:id="rId16"/>
    <p:sldId id="386" r:id="rId17"/>
    <p:sldId id="39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04E1D61-F8D8-47A6-97E0-73A4D828B8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3E011BA-8861-4B66-890C-422606ABCD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B9C56-0C54-406E-BF49-0779F4C94696}" type="datetimeFigureOut">
              <a:rPr lang="de-DE" smtClean="0"/>
              <a:t>02.10.2020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F5CA56-3188-4261-9F9D-961AA59D46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4DE96E-18DE-4732-BEE1-F59E46C459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DFD88-8418-4824-8447-F1F0D7D9191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26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940C0-147D-4871-A877-CE748C7B9C0B}" type="datetimeFigureOut">
              <a:rPr lang="de-DE" smtClean="0"/>
              <a:t>02.10.2020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2EA2F-0126-4EFF-9667-4EA3202FB6F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892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er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54102" y="-3090"/>
            <a:ext cx="2437898" cy="686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F74E642-F33D-4D5E-9518-A70510929C13}"/>
              </a:ext>
            </a:extLst>
          </p:cNvPr>
          <p:cNvSpPr txBox="1"/>
          <p:nvPr userDrawn="1"/>
        </p:nvSpPr>
        <p:spPr>
          <a:xfrm>
            <a:off x="9751657" y="6219033"/>
            <a:ext cx="2437898" cy="36933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800" dirty="0">
                <a:solidFill>
                  <a:srgbClr val="003D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www.hs-ludwigsburg.de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107243-731A-42A4-8B99-190B3948DB5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57072" y="1666067"/>
            <a:ext cx="6067992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Herzlich Willkommen!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Vorsitzender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Prof. Dr. Dumbledore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Ministerium f. Z.</a:t>
            </a:r>
            <a:b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</a:b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Baden-Württemberg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04. Februar 2020</a:t>
            </a:r>
          </a:p>
        </p:txBody>
      </p:sp>
    </p:spTree>
    <p:extLst>
      <p:ext uri="{BB962C8B-B14F-4D97-AF65-F5344CB8AC3E}">
        <p14:creationId xmlns:p14="http://schemas.microsoft.com/office/powerpoint/2010/main" val="153133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DF6ED9D-8585-433A-B3AC-B2975959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80145D-683F-40CD-8E92-40BD8BF0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C995A0-6F50-4FD7-896C-198D2E99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56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FF0B9-6E92-46A5-9E58-86E56D3BE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B94A73-6927-4367-B858-FBEF6D6C9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F70418-F642-40C2-8C51-982AFF2DB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098E56-64C0-44A3-A156-50440A17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9411DF-0007-4FF4-B190-6932E521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2DD640-2E2C-40C1-ABFE-9BA8BF02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086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61B4E-330C-4208-900A-7080B376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6633BD-90B0-444F-92CF-363A5A566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EE37FC-D888-4CDE-8F99-FC589400A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A26263-DE3C-4E3A-A25B-505528508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97B362-C386-44CD-A73F-B5522A06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0045EF-A59B-4086-8EDA-ED3F5F797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498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E52489-B3A8-4A15-9EE8-18730B90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106730-10BD-48C2-9350-50F38FBDD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DB2624-4E0B-4FDA-9855-E52CD65A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8A024-64E4-4974-A751-4C0E28A0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B5704C-11CC-4F27-8AC4-BF5D67C2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45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4AB56F5-0176-4AFA-9A66-172072604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F1A79E-64A0-4784-8BD1-88613882A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8EDC8B-E7AD-4540-8001-C9B1B223B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50072B-EAA4-45CD-AB3F-79D9AFB2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D15963-7268-4BD8-9A36-614B4107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16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lternativer 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1391477" y="1627200"/>
            <a:ext cx="7547963" cy="3139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400" b="1">
                <a:solidFill>
                  <a:srgbClr val="003D8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61C325D9-D458-4E76-ACEB-8D5AE64D00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754102" y="-3090"/>
            <a:ext cx="2437898" cy="686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C66DDBD-1589-459B-AF77-139DEC795979}"/>
              </a:ext>
            </a:extLst>
          </p:cNvPr>
          <p:cNvSpPr txBox="1"/>
          <p:nvPr userDrawn="1"/>
        </p:nvSpPr>
        <p:spPr>
          <a:xfrm>
            <a:off x="9751657" y="6219033"/>
            <a:ext cx="2437898" cy="36933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800" dirty="0">
                <a:solidFill>
                  <a:srgbClr val="003D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www.hs-ludwigsburg.de</a:t>
            </a:r>
          </a:p>
        </p:txBody>
      </p:sp>
    </p:spTree>
    <p:extLst>
      <p:ext uri="{BB962C8B-B14F-4D97-AF65-F5344CB8AC3E}">
        <p14:creationId xmlns:p14="http://schemas.microsoft.com/office/powerpoint/2010/main" val="86794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982766" y="1200150"/>
            <a:ext cx="10235014" cy="523875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rgbClr val="003D8F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3D8F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rgbClr val="003D8F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003D8F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828723" y="408128"/>
            <a:ext cx="6543100" cy="369332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>
                <a:solidFill>
                  <a:srgbClr val="003D8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B637E92-7BFC-4E02-9593-4CF9920992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46970" y="6582983"/>
            <a:ext cx="88255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Folie </a:t>
            </a:r>
            <a:fld id="{03B5B9DE-B9E4-4BBF-BC32-5B0CE085DA27}" type="slidenum">
              <a:rPr lang="de-DE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‹Nr.›</a:t>
            </a:fld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0A29D60C-6811-452F-A7AD-074E293419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072" y="6584957"/>
            <a:ext cx="142663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de-DE" sz="9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fld id="{EBA46348-6F89-4207-929F-6B3DA2941866}" type="datetime1">
              <a:rPr lang="de-DE" smtClean="0"/>
              <a:t>02.10.2020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48DCC9E-4A88-49E9-8F22-AC41EC77D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24" y="222257"/>
            <a:ext cx="1620006" cy="931081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BADD28B7-3523-468A-B59C-5C3C52BD01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77573" y="6582983"/>
            <a:ext cx="76454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lang="de-DE" sz="9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C4F2744-BFBD-4ECE-AEF9-E82EFA2798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16" y="6055053"/>
            <a:ext cx="485200" cy="4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01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A27AA-2DFB-41FD-B479-2C6F9DED8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E791CA-840F-4CC0-856B-B63A62934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8EBA86-7ACD-4311-8E7B-8393E9ED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6EC7EE-0BEA-4AF8-908E-A5BDAB7E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5D1467-7C33-4650-9998-02EF8979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85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F7F6E-66D1-49C0-B5F5-3DF7DF30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F16920-03B0-4F76-B4CE-07B25BEBF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46F61E-A3FC-4B1F-811A-DD5F6AC8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1CEF0-2BC9-4872-BBEB-89718E60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8C7A2E-E75B-46E9-8F58-CAC57AA9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3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DBAFB-4F9E-4373-A1EC-90661623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BA5312-5DBD-4882-8CAE-6B017AD9D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B9C13E-DBBA-4B2E-A3D9-E82902AAB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FED149-78CC-4644-8C03-B2E42FE0F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637071-7C71-455F-B225-08FEAB17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71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41ED2-8F9C-4C5B-98E1-B40B1B9B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BF7EB2-6C44-49DE-BD22-05B457C110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A86C46-0010-4542-BD59-6EFCFC38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CBD0FE-3939-4CD5-8334-5E8BFF00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F4FCC1-9AB0-447A-B014-C1C93A58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4D24AA-0E12-4215-BFE6-DAB0FA89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84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59943-3BCC-42B9-8641-E070D5786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7B7DEF-05D7-4691-991C-5AA8AAB77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6099BC-8AB1-4767-9DC4-E3F4D3E38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2573844-C1EC-4A91-AD22-9B166E613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86607E9-6513-4CF8-BCC8-9E950EA10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01D61FE-D465-49FE-B215-AE3054EFA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7900FF3-BCE4-4E1D-839A-4AECB031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21B01E-1413-41B0-A6A4-BAEC1094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73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63D9A-A767-445E-8F51-9CF6B0645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8F770B1-24D8-480C-943C-228D9AEEC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8F6FE4-F139-42CD-9B2E-2B69DEE6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EEFEE8-69A4-4F34-BB77-CCF96C21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63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1078" y="229344"/>
            <a:ext cx="81713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25C9518-3EE3-47EB-9ADA-3C1D067724B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24" y="222257"/>
            <a:ext cx="1620006" cy="931081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D6F70AD2-382A-4611-95C2-30F55E1154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46970" y="6582983"/>
            <a:ext cx="88255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Folie </a:t>
            </a:r>
            <a:fld id="{03B5B9DE-B9E4-4BBF-BC32-5B0CE085DA27}" type="slidenum">
              <a:rPr lang="de-DE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‹Nr.›</a:t>
            </a:fld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A154892-D643-4342-8140-FDC30E747F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072" y="6584957"/>
            <a:ext cx="142663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de-DE" sz="9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fld id="{EBA46348-6F89-4207-929F-6B3DA2941866}" type="datetime1">
              <a:rPr lang="de-DE" smtClean="0"/>
              <a:t>02.10.2020</a:t>
            </a:fld>
            <a:endParaRPr lang="de-DE" dirty="0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3C532227-6BFD-4DE3-8B19-99ABDAC1DC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77573" y="6582983"/>
            <a:ext cx="76454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lang="de-DE" sz="9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09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6" r:id="rId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D8F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F497D"/>
          </a:solidFill>
          <a:latin typeface="Arial" charset="0"/>
        </a:defRPr>
      </a:lvl9pPr>
    </p:titleStyle>
    <p:bodyStyle>
      <a:lvl1pPr marL="180970" indent="-17938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None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1942" indent="-188909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 lang="de-DE" sz="1600" dirty="0" smtClean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542912" indent="-188909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pitchFamily="34" charset="0"/>
        <a:buChar char="•"/>
        <a:tabLst/>
        <a:defRPr lang="de-DE" sz="1600" dirty="0" smtClean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714357" indent="-180970" algn="l" rtl="0" eaLnBrk="1" fontAlgn="base" hangingPunct="1">
        <a:spcBef>
          <a:spcPct val="20000"/>
        </a:spcBef>
        <a:spcAft>
          <a:spcPct val="0"/>
        </a:spcAft>
        <a:buClr>
          <a:srgbClr val="7F7F7F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895328" indent="-171446" algn="l" rtl="0" eaLnBrk="1" fontAlgn="base" hangingPunct="1">
        <a:spcBef>
          <a:spcPct val="20000"/>
        </a:spcBef>
        <a:spcAft>
          <a:spcPct val="0"/>
        </a:spcAft>
        <a:buClr>
          <a:srgbClr val="7F7F7F"/>
        </a:buClr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119E7C-3591-4630-8615-E20D5F1C8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75676D-323A-4757-9B82-C8382A996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6D0145-17F7-4C7C-B6B7-175968B81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3E258-E958-45CA-9007-DC8C9E0305BE}" type="datetimeFigureOut">
              <a:rPr lang="de-DE" smtClean="0"/>
              <a:t>02.10.2020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E0CA73-484A-4272-8B75-A0428B4B2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C6A7BC-2343-439B-B8F3-2E11FBF17E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D6C1-3F0E-4E29-B1A3-AC7B91C199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47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66712423-5B01-4713-8C2E-AE9D46CB0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088" y="1254586"/>
            <a:ext cx="6067992" cy="485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-DE" sz="4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Familienpolitik im demografischen Kontext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8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Prof. Dr. Schulz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000" b="1" kern="0" dirty="0">
              <a:solidFill>
                <a:srgbClr val="003D8F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000" b="1" kern="0" dirty="0">
              <a:solidFill>
                <a:srgbClr val="003D8F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24F51075-A449-4116-B06B-0209313EF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556" y="2708481"/>
            <a:ext cx="5461108" cy="194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Семейная политика в демографическом контексте</a:t>
            </a:r>
            <a:endParaRPr lang="de-DE" sz="2800" b="1" kern="0" dirty="0">
              <a:solidFill>
                <a:srgbClr val="FF000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8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000" b="1" kern="0" dirty="0">
              <a:solidFill>
                <a:srgbClr val="FF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7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D88AF9DB-2D6A-4520-9A24-0AE8AC16A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107" y="501136"/>
            <a:ext cx="4751304" cy="1329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Zuständigkeit für Familienpolitik</a:t>
            </a: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F3DB0067-ADEE-4F1C-B70D-12F46411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91" y="4965416"/>
            <a:ext cx="2902734" cy="924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  <a:sym typeface="Wingdings" panose="05000000000000000000" pitchFamily="2" charset="2"/>
              </a:rPr>
              <a:t>Kommunen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16D1D30-D693-491E-8687-3BC55E789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91" y="3667746"/>
            <a:ext cx="2902734" cy="10559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Länder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1F5F436-83E8-4CF6-8F0F-F98262F91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91" y="1892155"/>
            <a:ext cx="2902734" cy="13858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Bund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3E3B1A6-325F-4990-A3D8-25F3D59C11D7}"/>
              </a:ext>
            </a:extLst>
          </p:cNvPr>
          <p:cNvSpPr txBox="1"/>
          <p:nvPr/>
        </p:nvSpPr>
        <p:spPr>
          <a:xfrm>
            <a:off x="6706724" y="2027970"/>
            <a:ext cx="4143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für Familie, Senioren, Frauen und Jugend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BE321BB-F771-4208-8098-CAA57BDEDC13}"/>
              </a:ext>
            </a:extLst>
          </p:cNvPr>
          <p:cNvSpPr txBox="1"/>
          <p:nvPr/>
        </p:nvSpPr>
        <p:spPr>
          <a:xfrm>
            <a:off x="5990095" y="2845680"/>
            <a:ext cx="52779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für Arbeit und Soziales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C7F8311-7458-4AA3-ABCA-866ED11143DF}"/>
              </a:ext>
            </a:extLst>
          </p:cNvPr>
          <p:cNvSpPr txBox="1"/>
          <p:nvPr/>
        </p:nvSpPr>
        <p:spPr>
          <a:xfrm>
            <a:off x="5832231" y="3333895"/>
            <a:ext cx="4112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>
                <a:solidFill>
                  <a:srgbClr val="3636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Finanzen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CF366F4-2F78-4268-9A80-EB2BB3BBB21E}"/>
              </a:ext>
            </a:extLst>
          </p:cNvPr>
          <p:cNvSpPr txBox="1"/>
          <p:nvPr/>
        </p:nvSpPr>
        <p:spPr>
          <a:xfrm>
            <a:off x="5666546" y="3891601"/>
            <a:ext cx="42089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für Gesundheit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5AFFC94-A808-42B8-BFF9-48A74B0C819D}"/>
              </a:ext>
            </a:extLst>
          </p:cNvPr>
          <p:cNvSpPr txBox="1"/>
          <p:nvPr/>
        </p:nvSpPr>
        <p:spPr>
          <a:xfrm>
            <a:off x="5405779" y="4349503"/>
            <a:ext cx="5771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für Bildung und Forschung 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54C1ECB-5F7E-4FDA-85E8-AABE8B451C0A}"/>
              </a:ext>
            </a:extLst>
          </p:cNvPr>
          <p:cNvSpPr txBox="1"/>
          <p:nvPr/>
        </p:nvSpPr>
        <p:spPr>
          <a:xfrm>
            <a:off x="5268099" y="4875936"/>
            <a:ext cx="6671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für Verkehr und digitale Infrastruktur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1EE09B7-9D93-4365-94AD-799CBECA8569}"/>
              </a:ext>
            </a:extLst>
          </p:cNvPr>
          <p:cNvSpPr txBox="1"/>
          <p:nvPr/>
        </p:nvSpPr>
        <p:spPr>
          <a:xfrm>
            <a:off x="5158331" y="5364151"/>
            <a:ext cx="62526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b="1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Bundesministerium</a:t>
            </a:r>
            <a:r>
              <a:rPr lang="de-DE" sz="2000" b="0" i="0" dirty="0">
                <a:solidFill>
                  <a:srgbClr val="36363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des Innern, für Bau und Heimat 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Pfeil: nach rechts 27">
            <a:extLst>
              <a:ext uri="{FF2B5EF4-FFF2-40B4-BE49-F238E27FC236}">
                <a16:creationId xmlns:a16="http://schemas.microsoft.com/office/drawing/2014/main" id="{604FCFC2-8FC2-40C1-87CA-4C8EAB06E763}"/>
              </a:ext>
            </a:extLst>
          </p:cNvPr>
          <p:cNvSpPr/>
          <p:nvPr/>
        </p:nvSpPr>
        <p:spPr bwMode="auto">
          <a:xfrm>
            <a:off x="4438651" y="2187414"/>
            <a:ext cx="2144674" cy="50730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Pfeil: nach rechts 29">
            <a:extLst>
              <a:ext uri="{FF2B5EF4-FFF2-40B4-BE49-F238E27FC236}">
                <a16:creationId xmlns:a16="http://schemas.microsoft.com/office/drawing/2014/main" id="{A91C2D1E-2860-4B3B-831F-6402D43E68A5}"/>
              </a:ext>
            </a:extLst>
          </p:cNvPr>
          <p:cNvSpPr/>
          <p:nvPr/>
        </p:nvSpPr>
        <p:spPr bwMode="auto">
          <a:xfrm rot="701029">
            <a:off x="3970336" y="2447281"/>
            <a:ext cx="2178273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Pfeil: nach rechts 31">
            <a:extLst>
              <a:ext uri="{FF2B5EF4-FFF2-40B4-BE49-F238E27FC236}">
                <a16:creationId xmlns:a16="http://schemas.microsoft.com/office/drawing/2014/main" id="{1A90815F-F09D-4F84-BD83-8F4941B4068F}"/>
              </a:ext>
            </a:extLst>
          </p:cNvPr>
          <p:cNvSpPr/>
          <p:nvPr/>
        </p:nvSpPr>
        <p:spPr bwMode="auto">
          <a:xfrm rot="1474591">
            <a:off x="3988844" y="2778845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Pfeil: nach rechts 33">
            <a:extLst>
              <a:ext uri="{FF2B5EF4-FFF2-40B4-BE49-F238E27FC236}">
                <a16:creationId xmlns:a16="http://schemas.microsoft.com/office/drawing/2014/main" id="{9A26A102-0583-481A-8382-CCFF487BFD89}"/>
              </a:ext>
            </a:extLst>
          </p:cNvPr>
          <p:cNvSpPr/>
          <p:nvPr/>
        </p:nvSpPr>
        <p:spPr bwMode="auto">
          <a:xfrm rot="1904383">
            <a:off x="3990397" y="3167082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Pfeil: nach rechts 35">
            <a:extLst>
              <a:ext uri="{FF2B5EF4-FFF2-40B4-BE49-F238E27FC236}">
                <a16:creationId xmlns:a16="http://schemas.microsoft.com/office/drawing/2014/main" id="{506E9B31-FE67-4FB5-940E-3130D1E85D3D}"/>
              </a:ext>
            </a:extLst>
          </p:cNvPr>
          <p:cNvSpPr/>
          <p:nvPr/>
        </p:nvSpPr>
        <p:spPr bwMode="auto">
          <a:xfrm rot="2559476">
            <a:off x="3818473" y="3490964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Pfeil: nach rechts 37">
            <a:extLst>
              <a:ext uri="{FF2B5EF4-FFF2-40B4-BE49-F238E27FC236}">
                <a16:creationId xmlns:a16="http://schemas.microsoft.com/office/drawing/2014/main" id="{DC50D138-12B7-4A96-BF36-D2D082AEC991}"/>
              </a:ext>
            </a:extLst>
          </p:cNvPr>
          <p:cNvSpPr/>
          <p:nvPr/>
        </p:nvSpPr>
        <p:spPr bwMode="auto">
          <a:xfrm rot="3140248">
            <a:off x="3796513" y="3990830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Pfeil: nach rechts 39">
            <a:extLst>
              <a:ext uri="{FF2B5EF4-FFF2-40B4-BE49-F238E27FC236}">
                <a16:creationId xmlns:a16="http://schemas.microsoft.com/office/drawing/2014/main" id="{B7C78E98-1628-4D6A-91AF-6055AA89D2C8}"/>
              </a:ext>
            </a:extLst>
          </p:cNvPr>
          <p:cNvSpPr/>
          <p:nvPr/>
        </p:nvSpPr>
        <p:spPr bwMode="auto">
          <a:xfrm rot="3140248">
            <a:off x="3259708" y="4127058"/>
            <a:ext cx="2393675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0522BB8-6056-426C-88BF-E32C9D4BF374}"/>
              </a:ext>
            </a:extLst>
          </p:cNvPr>
          <p:cNvSpPr txBox="1"/>
          <p:nvPr/>
        </p:nvSpPr>
        <p:spPr>
          <a:xfrm rot="17294267">
            <a:off x="2513128" y="3432304"/>
            <a:ext cx="453226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Querschnittsaufgabe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3343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0" grpId="0" animBg="1"/>
      <p:bldP spid="15" grpId="0" animBg="1"/>
      <p:bldP spid="18" grpId="0"/>
      <p:bldP spid="19" grpId="0"/>
      <p:bldP spid="20" grpId="0"/>
      <p:bldP spid="21" grpId="0"/>
      <p:bldP spid="22" grpId="0"/>
      <p:bldP spid="24" grpId="0"/>
      <p:bldP spid="26" grpId="0"/>
      <p:bldP spid="28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D88AF9DB-2D6A-4520-9A24-0AE8AC16A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107" y="501136"/>
            <a:ext cx="4751304" cy="1329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Сферы ответственности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F3DB0067-ADEE-4F1C-B70D-12F46411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91" y="4965416"/>
            <a:ext cx="2902734" cy="924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  <a:sym typeface="Wingdings" panose="05000000000000000000" pitchFamily="2" charset="2"/>
              </a:rPr>
              <a:t>Коммунны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16D1D30-D693-491E-8687-3BC55E789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91" y="3667746"/>
            <a:ext cx="2902734" cy="10559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Земли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1F5F436-83E8-4CF6-8F0F-F98262F91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91" y="1892155"/>
            <a:ext cx="2902734" cy="13858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Федерация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3E3B1A6-325F-4990-A3D8-25F3D59C11D7}"/>
              </a:ext>
            </a:extLst>
          </p:cNvPr>
          <p:cNvSpPr txBox="1"/>
          <p:nvPr/>
        </p:nvSpPr>
        <p:spPr>
          <a:xfrm>
            <a:off x="6706724" y="2027970"/>
            <a:ext cx="53501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Федеральное министерство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по делам семьи, престарелых, женщин и молодежи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BE321BB-F771-4208-8098-CAA57BDEDC13}"/>
              </a:ext>
            </a:extLst>
          </p:cNvPr>
          <p:cNvSpPr txBox="1"/>
          <p:nvPr/>
        </p:nvSpPr>
        <p:spPr>
          <a:xfrm>
            <a:off x="6200443" y="2684305"/>
            <a:ext cx="60667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 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Федеральное министерство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труда и социальных вопросов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C7F8311-7458-4AA3-ABCA-866ED11143DF}"/>
              </a:ext>
            </a:extLst>
          </p:cNvPr>
          <p:cNvSpPr txBox="1"/>
          <p:nvPr/>
        </p:nvSpPr>
        <p:spPr>
          <a:xfrm>
            <a:off x="5885007" y="3429000"/>
            <a:ext cx="61718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Федеральное министерство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финансов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CF366F4-2F78-4268-9A80-EB2BB3BBB21E}"/>
              </a:ext>
            </a:extLst>
          </p:cNvPr>
          <p:cNvSpPr txBox="1"/>
          <p:nvPr/>
        </p:nvSpPr>
        <p:spPr>
          <a:xfrm>
            <a:off x="5666545" y="3891601"/>
            <a:ext cx="5875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Федеральное министерство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здравоохранения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5AFFC94-A808-42B8-BFF9-48A74B0C819D}"/>
              </a:ext>
            </a:extLst>
          </p:cNvPr>
          <p:cNvSpPr txBox="1"/>
          <p:nvPr/>
        </p:nvSpPr>
        <p:spPr>
          <a:xfrm>
            <a:off x="5405778" y="4349503"/>
            <a:ext cx="64625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Федеральное министерство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образования и науки 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54C1ECB-5F7E-4FDA-85E8-AABE8B451C0A}"/>
              </a:ext>
            </a:extLst>
          </p:cNvPr>
          <p:cNvSpPr txBox="1"/>
          <p:nvPr/>
        </p:nvSpPr>
        <p:spPr>
          <a:xfrm>
            <a:off x="5268098" y="4875936"/>
            <a:ext cx="67887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Федеральное министерство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транспорта и цифровой инфраструктуры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1EE09B7-9D93-4365-94AD-799CBECA8569}"/>
              </a:ext>
            </a:extLst>
          </p:cNvPr>
          <p:cNvSpPr txBox="1"/>
          <p:nvPr/>
        </p:nvSpPr>
        <p:spPr>
          <a:xfrm>
            <a:off x="5158331" y="5637529"/>
            <a:ext cx="62526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Федеральное министерство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внутренних дел, строительства и Родины. 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" name="Pfeil: nach rechts 27">
            <a:extLst>
              <a:ext uri="{FF2B5EF4-FFF2-40B4-BE49-F238E27FC236}">
                <a16:creationId xmlns:a16="http://schemas.microsoft.com/office/drawing/2014/main" id="{604FCFC2-8FC2-40C1-87CA-4C8EAB06E763}"/>
              </a:ext>
            </a:extLst>
          </p:cNvPr>
          <p:cNvSpPr/>
          <p:nvPr/>
        </p:nvSpPr>
        <p:spPr bwMode="auto">
          <a:xfrm>
            <a:off x="4438651" y="2187414"/>
            <a:ext cx="2144674" cy="50730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" name="Pfeil: nach rechts 29">
            <a:extLst>
              <a:ext uri="{FF2B5EF4-FFF2-40B4-BE49-F238E27FC236}">
                <a16:creationId xmlns:a16="http://schemas.microsoft.com/office/drawing/2014/main" id="{A91C2D1E-2860-4B3B-831F-6402D43E68A5}"/>
              </a:ext>
            </a:extLst>
          </p:cNvPr>
          <p:cNvSpPr/>
          <p:nvPr/>
        </p:nvSpPr>
        <p:spPr bwMode="auto">
          <a:xfrm rot="701029">
            <a:off x="3970336" y="2447281"/>
            <a:ext cx="2178273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2" name="Pfeil: nach rechts 31">
            <a:extLst>
              <a:ext uri="{FF2B5EF4-FFF2-40B4-BE49-F238E27FC236}">
                <a16:creationId xmlns:a16="http://schemas.microsoft.com/office/drawing/2014/main" id="{1A90815F-F09D-4F84-BD83-8F4941B4068F}"/>
              </a:ext>
            </a:extLst>
          </p:cNvPr>
          <p:cNvSpPr/>
          <p:nvPr/>
        </p:nvSpPr>
        <p:spPr bwMode="auto">
          <a:xfrm rot="1474591">
            <a:off x="3988844" y="2778845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" name="Pfeil: nach rechts 33">
            <a:extLst>
              <a:ext uri="{FF2B5EF4-FFF2-40B4-BE49-F238E27FC236}">
                <a16:creationId xmlns:a16="http://schemas.microsoft.com/office/drawing/2014/main" id="{9A26A102-0583-481A-8382-CCFF487BFD89}"/>
              </a:ext>
            </a:extLst>
          </p:cNvPr>
          <p:cNvSpPr/>
          <p:nvPr/>
        </p:nvSpPr>
        <p:spPr bwMode="auto">
          <a:xfrm rot="1904383">
            <a:off x="3990397" y="3167082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6" name="Pfeil: nach rechts 35">
            <a:extLst>
              <a:ext uri="{FF2B5EF4-FFF2-40B4-BE49-F238E27FC236}">
                <a16:creationId xmlns:a16="http://schemas.microsoft.com/office/drawing/2014/main" id="{506E9B31-FE67-4FB5-940E-3130D1E85D3D}"/>
              </a:ext>
            </a:extLst>
          </p:cNvPr>
          <p:cNvSpPr/>
          <p:nvPr/>
        </p:nvSpPr>
        <p:spPr bwMode="auto">
          <a:xfrm rot="2559476">
            <a:off x="3818473" y="3490964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" name="Pfeil: nach rechts 37">
            <a:extLst>
              <a:ext uri="{FF2B5EF4-FFF2-40B4-BE49-F238E27FC236}">
                <a16:creationId xmlns:a16="http://schemas.microsoft.com/office/drawing/2014/main" id="{DC50D138-12B7-4A96-BF36-D2D082AEC991}"/>
              </a:ext>
            </a:extLst>
          </p:cNvPr>
          <p:cNvSpPr/>
          <p:nvPr/>
        </p:nvSpPr>
        <p:spPr bwMode="auto">
          <a:xfrm rot="3140248">
            <a:off x="3796513" y="3990830"/>
            <a:ext cx="1821711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0" name="Pfeil: nach rechts 39">
            <a:extLst>
              <a:ext uri="{FF2B5EF4-FFF2-40B4-BE49-F238E27FC236}">
                <a16:creationId xmlns:a16="http://schemas.microsoft.com/office/drawing/2014/main" id="{B7C78E98-1628-4D6A-91AF-6055AA89D2C8}"/>
              </a:ext>
            </a:extLst>
          </p:cNvPr>
          <p:cNvSpPr/>
          <p:nvPr/>
        </p:nvSpPr>
        <p:spPr bwMode="auto">
          <a:xfrm rot="3279265">
            <a:off x="3135243" y="4202891"/>
            <a:ext cx="2436248" cy="46400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0522BB8-6056-426C-88BF-E32C9D4BF374}"/>
              </a:ext>
            </a:extLst>
          </p:cNvPr>
          <p:cNvSpPr txBox="1"/>
          <p:nvPr/>
        </p:nvSpPr>
        <p:spPr>
          <a:xfrm rot="17294267">
            <a:off x="2513128" y="3432304"/>
            <a:ext cx="453226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кросс-секционная задачи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82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DDEA0C0A-6498-44D0-A282-477949A7B4CB}"/>
              </a:ext>
            </a:extLst>
          </p:cNvPr>
          <p:cNvSpPr txBox="1">
            <a:spLocks noChangeArrowheads="1"/>
          </p:cNvSpPr>
          <p:nvPr/>
        </p:nvSpPr>
        <p:spPr bwMode="auto">
          <a:xfrm rot="21017590">
            <a:off x="466338" y="3718687"/>
            <a:ext cx="5472193" cy="9052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3. Wirtschaftliche Stabilität von Familien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Экономическая стабильность семей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C9AF4C2A-D60D-4B33-99CF-9AC2D7E5E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804" y="1651579"/>
            <a:ext cx="3876964" cy="152977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Vereinbarkeit von Familie und Beruf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Совместимость семьи и карьеры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F3DB0067-ADEE-4F1C-B70D-12F46411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5167" y="1659596"/>
            <a:ext cx="3934114" cy="15217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2. Förderung und Wohlergehen von Kindern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Поощрение улучшения благосостояния детей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16D1D30-D693-491E-8687-3BC55E7896AB}"/>
              </a:ext>
            </a:extLst>
          </p:cNvPr>
          <p:cNvSpPr txBox="1">
            <a:spLocks noChangeArrowheads="1"/>
          </p:cNvSpPr>
          <p:nvPr/>
        </p:nvSpPr>
        <p:spPr bwMode="auto">
          <a:xfrm rot="689114">
            <a:off x="6777036" y="3924215"/>
            <a:ext cx="5061138" cy="8650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4. Erfüllung von Kinderwünschen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Реализация желания родить ребенка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538F67E6-7F41-461A-86FB-C142E2369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9043" y="123311"/>
            <a:ext cx="4223323" cy="1329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Vorgaben der Familienpolitik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DB9E422-41E0-41D2-BFB5-D6EE40C08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022" y="4762519"/>
            <a:ext cx="4223323" cy="79745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+ Nachhaltigkeitsausgleich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Устойчивое развитие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82E263-27AA-47DC-B93E-3356867D3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794" y="5633603"/>
            <a:ext cx="4330855" cy="920110"/>
          </a:xfrm>
          <a:prstGeom prst="rect">
            <a:avLst/>
          </a:prstGeom>
          <a:noFill/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+ Soziale Teilhabe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Участие общества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8820026-36E0-4B6D-95EB-E0BA3C59FCA7}"/>
              </a:ext>
            </a:extLst>
          </p:cNvPr>
          <p:cNvSpPr txBox="1"/>
          <p:nvPr/>
        </p:nvSpPr>
        <p:spPr>
          <a:xfrm>
            <a:off x="7524750" y="194253"/>
            <a:ext cx="348615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Принципы семейной политики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9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0" grpId="0" animBg="1"/>
      <p:bldP spid="2" grpId="0" animBg="1"/>
      <p:bldP spid="7" grpId="0" animBg="1"/>
      <p:bldP spid="8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5786B40A-6C17-4D24-A9CB-AE6E53F04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1728" y="2828759"/>
            <a:ext cx="4695826" cy="13213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24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E6AD3324-BAA7-4923-947E-9F2B45FF2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457" y="3525151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Fertilität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DB12FF12-CB57-4DB8-BFAD-AEF647044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279" y="3157443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Mortalität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EBA38247-0CC7-4158-B819-592B6073B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420" y="2945707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Migration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0BDFACF2-1E95-48D6-BA72-3C912183C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0681" y="1971099"/>
            <a:ext cx="3332973" cy="79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Demografische Entwicklung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887FA905-C872-4268-A69B-B5B553B8A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4219">
            <a:off x="3133143" y="3931473"/>
            <a:ext cx="1939223" cy="1122708"/>
          </a:xfrm>
          <a:prstGeom prst="rect">
            <a:avLst/>
          </a:prstGeom>
          <a:solidFill>
            <a:sysClr val="window" lastClr="FFFFFF"/>
          </a:solidFill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DD437376-E2FB-4115-94E3-7026E9B7AB00}"/>
              </a:ext>
            </a:extLst>
          </p:cNvPr>
          <p:cNvSpPr txBox="1"/>
          <p:nvPr/>
        </p:nvSpPr>
        <p:spPr>
          <a:xfrm>
            <a:off x="7888300" y="4096852"/>
            <a:ext cx="723900" cy="923330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A5A5A5"/>
            </a:solidFill>
            <a:prstDash val="dash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05102B-7DFE-4F4A-82F1-563D3ED2D8E1}"/>
              </a:ext>
            </a:extLst>
          </p:cNvPr>
          <p:cNvSpPr txBox="1"/>
          <p:nvPr/>
        </p:nvSpPr>
        <p:spPr>
          <a:xfrm>
            <a:off x="7075855" y="4314697"/>
            <a:ext cx="723900" cy="646331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4472C4"/>
            </a:solidFill>
            <a:prstDash val="dash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79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A4FD8FB0-BF85-4DFA-8CE6-0CF501AED0A7}"/>
              </a:ext>
            </a:extLst>
          </p:cNvPr>
          <p:cNvSpPr/>
          <p:nvPr/>
        </p:nvSpPr>
        <p:spPr>
          <a:xfrm rot="21351215">
            <a:off x="7200497" y="3890679"/>
            <a:ext cx="285750" cy="247650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5B4AA32B-FB9E-4EC2-919B-9CE80CB7D861}"/>
              </a:ext>
            </a:extLst>
          </p:cNvPr>
          <p:cNvCxnSpPr>
            <a:stCxn id="24" idx="7"/>
          </p:cNvCxnSpPr>
          <p:nvPr/>
        </p:nvCxnSpPr>
        <p:spPr>
          <a:xfrm flipV="1">
            <a:off x="7437805" y="3757329"/>
            <a:ext cx="200842" cy="162542"/>
          </a:xfrm>
          <a:prstGeom prst="straightConnector1">
            <a:avLst/>
          </a:prstGeom>
          <a:noFill/>
          <a:ln w="381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065A02D3-B11A-4153-A63B-FE600D547021}"/>
              </a:ext>
            </a:extLst>
          </p:cNvPr>
          <p:cNvSpPr/>
          <p:nvPr/>
        </p:nvSpPr>
        <p:spPr>
          <a:xfrm>
            <a:off x="8145326" y="3509364"/>
            <a:ext cx="285750" cy="247650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dditionszeichen 26">
            <a:extLst>
              <a:ext uri="{FF2B5EF4-FFF2-40B4-BE49-F238E27FC236}">
                <a16:creationId xmlns:a16="http://schemas.microsoft.com/office/drawing/2014/main" id="{BE44BB59-CEAD-4D47-9D2F-CA97E7905DF1}"/>
              </a:ext>
            </a:extLst>
          </p:cNvPr>
          <p:cNvSpPr/>
          <p:nvPr/>
        </p:nvSpPr>
        <p:spPr>
          <a:xfrm>
            <a:off x="8094501" y="3727208"/>
            <a:ext cx="372993" cy="326312"/>
          </a:xfrm>
          <a:prstGeom prst="mathPlus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6A032846-7532-4064-84EC-B0E5B8146843}"/>
              </a:ext>
            </a:extLst>
          </p:cNvPr>
          <p:cNvSpPr/>
          <p:nvPr/>
        </p:nvSpPr>
        <p:spPr bwMode="auto">
          <a:xfrm>
            <a:off x="2695575" y="1621018"/>
            <a:ext cx="6692590" cy="4352925"/>
          </a:xfrm>
          <a:prstGeom prst="ellipse">
            <a:avLst/>
          </a:prstGeom>
          <a:noFill/>
          <a:ln w="28575" cap="flat" cmpd="sng" algn="ctr">
            <a:solidFill>
              <a:srgbClr val="003D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Pfeil: nach rechts 30">
            <a:extLst>
              <a:ext uri="{FF2B5EF4-FFF2-40B4-BE49-F238E27FC236}">
                <a16:creationId xmlns:a16="http://schemas.microsoft.com/office/drawing/2014/main" id="{976205B4-AD7A-4099-BD07-0E2EEE471012}"/>
              </a:ext>
            </a:extLst>
          </p:cNvPr>
          <p:cNvSpPr/>
          <p:nvPr/>
        </p:nvSpPr>
        <p:spPr bwMode="auto">
          <a:xfrm rot="647497">
            <a:off x="1188141" y="1190081"/>
            <a:ext cx="1914525" cy="1184949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>
                <a:solidFill>
                  <a:schemeClr val="tx2"/>
                </a:solidFill>
                <a:latin typeface="Arial" charset="0"/>
              </a:rPr>
              <a:t>politische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33" name="Pfeil: nach rechts 32">
            <a:extLst>
              <a:ext uri="{FF2B5EF4-FFF2-40B4-BE49-F238E27FC236}">
                <a16:creationId xmlns:a16="http://schemas.microsoft.com/office/drawing/2014/main" id="{634C5065-3395-4167-963B-A308D360B287}"/>
              </a:ext>
            </a:extLst>
          </p:cNvPr>
          <p:cNvSpPr/>
          <p:nvPr/>
        </p:nvSpPr>
        <p:spPr bwMode="auto">
          <a:xfrm rot="433701">
            <a:off x="342358" y="2453311"/>
            <a:ext cx="2298858" cy="1184949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>
                <a:solidFill>
                  <a:schemeClr val="tx2"/>
                </a:solidFill>
                <a:latin typeface="Arial" charset="0"/>
              </a:rPr>
              <a:t>ökonomische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35" name="Pfeil: nach rechts 34">
            <a:extLst>
              <a:ext uri="{FF2B5EF4-FFF2-40B4-BE49-F238E27FC236}">
                <a16:creationId xmlns:a16="http://schemas.microsoft.com/office/drawing/2014/main" id="{0F492CC2-EEE7-4B47-B141-17A2DFEF92E0}"/>
              </a:ext>
            </a:extLst>
          </p:cNvPr>
          <p:cNvSpPr/>
          <p:nvPr/>
        </p:nvSpPr>
        <p:spPr bwMode="auto">
          <a:xfrm rot="21166021">
            <a:off x="425409" y="4637675"/>
            <a:ext cx="2478602" cy="1184949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>
                <a:solidFill>
                  <a:schemeClr val="tx2"/>
                </a:solidFill>
                <a:latin typeface="Arial" charset="0"/>
              </a:rPr>
              <a:t>s</a:t>
            </a:r>
            <a:r>
              <a:rPr kumimoji="0" lang="de-DE" sz="2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oziale</a:t>
            </a:r>
          </a:p>
        </p:txBody>
      </p:sp>
      <p:sp>
        <p:nvSpPr>
          <p:cNvPr id="36" name="Pfeil: nach links 35">
            <a:extLst>
              <a:ext uri="{FF2B5EF4-FFF2-40B4-BE49-F238E27FC236}">
                <a16:creationId xmlns:a16="http://schemas.microsoft.com/office/drawing/2014/main" id="{06E111A2-7C31-4222-92A1-3B277CBCFA5F}"/>
              </a:ext>
            </a:extLst>
          </p:cNvPr>
          <p:cNvSpPr/>
          <p:nvPr/>
        </p:nvSpPr>
        <p:spPr bwMode="auto">
          <a:xfrm rot="20838559">
            <a:off x="9302883" y="2242223"/>
            <a:ext cx="1981200" cy="1047750"/>
          </a:xfrm>
          <a:prstGeom prst="leftArrow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>
                <a:ln>
                  <a:noFill/>
                </a:ln>
                <a:solidFill>
                  <a:srgbClr val="003D8F"/>
                </a:solidFill>
                <a:effectLst/>
                <a:latin typeface="Arial" charset="0"/>
              </a:rPr>
              <a:t>kulturelle</a:t>
            </a:r>
          </a:p>
        </p:txBody>
      </p:sp>
      <p:sp>
        <p:nvSpPr>
          <p:cNvPr id="38" name="Pfeil: nach links 37">
            <a:extLst>
              <a:ext uri="{FF2B5EF4-FFF2-40B4-BE49-F238E27FC236}">
                <a16:creationId xmlns:a16="http://schemas.microsoft.com/office/drawing/2014/main" id="{671D1493-49AA-4304-BAE7-B53508F03439}"/>
              </a:ext>
            </a:extLst>
          </p:cNvPr>
          <p:cNvSpPr/>
          <p:nvPr/>
        </p:nvSpPr>
        <p:spPr bwMode="auto">
          <a:xfrm rot="21417564">
            <a:off x="9491391" y="3790338"/>
            <a:ext cx="1981200" cy="1047750"/>
          </a:xfrm>
          <a:prstGeom prst="leftArrow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>
                <a:solidFill>
                  <a:srgbClr val="003D8F"/>
                </a:solidFill>
                <a:latin typeface="Arial" charset="0"/>
              </a:rPr>
              <a:t>biologische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rgbClr val="003D8F"/>
              </a:solidFill>
              <a:effectLst/>
              <a:latin typeface="Arial" charset="0"/>
            </a:endParaRPr>
          </a:p>
        </p:txBody>
      </p:sp>
      <p:sp>
        <p:nvSpPr>
          <p:cNvPr id="40" name="Pfeil: nach links 39">
            <a:extLst>
              <a:ext uri="{FF2B5EF4-FFF2-40B4-BE49-F238E27FC236}">
                <a16:creationId xmlns:a16="http://schemas.microsoft.com/office/drawing/2014/main" id="{1BF35AC5-6884-4A5F-84E4-DC72C007CB8C}"/>
              </a:ext>
            </a:extLst>
          </p:cNvPr>
          <p:cNvSpPr/>
          <p:nvPr/>
        </p:nvSpPr>
        <p:spPr bwMode="auto">
          <a:xfrm rot="466420">
            <a:off x="8708161" y="5396714"/>
            <a:ext cx="1981200" cy="1047750"/>
          </a:xfrm>
          <a:prstGeom prst="leftArrow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>
                <a:solidFill>
                  <a:srgbClr val="003D8F"/>
                </a:solidFill>
                <a:latin typeface="Arial" charset="0"/>
              </a:rPr>
              <a:t>…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rgbClr val="003D8F"/>
              </a:solidFill>
              <a:effectLst/>
              <a:latin typeface="Arial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41413305-9D6A-44BD-ADA1-24D3DBBF32DA}"/>
              </a:ext>
            </a:extLst>
          </p:cNvPr>
          <p:cNvSpPr txBox="1">
            <a:spLocks noChangeArrowheads="1"/>
          </p:cNvSpPr>
          <p:nvPr/>
        </p:nvSpPr>
        <p:spPr bwMode="auto">
          <a:xfrm rot="507948">
            <a:off x="7939427" y="168138"/>
            <a:ext cx="3262446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Факторы влияния на демографическую ситуацию</a:t>
            </a:r>
            <a:endParaRPr lang="de-DE" sz="2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10E35F-F3FC-44B8-8BF4-451EDF186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925" y="170936"/>
            <a:ext cx="4701441" cy="1054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de-DE" sz="28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Einfluss auf die demografische Entwicklung </a:t>
            </a:r>
            <a:endParaRPr kumimoji="0" lang="de-DE" sz="28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96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3" grpId="0" animBg="1"/>
      <p:bldP spid="31" grpId="0" animBg="1"/>
      <p:bldP spid="33" grpId="0" animBg="1"/>
      <p:bldP spid="35" grpId="0" animBg="1"/>
      <p:bldP spid="36" grpId="0" animBg="1"/>
      <p:bldP spid="38" grpId="0" animBg="1"/>
      <p:bldP spid="40" grpId="0" animBg="1"/>
      <p:bldP spid="2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4E1E2621-3AD6-467F-8762-B883F9CC47B9}"/>
              </a:ext>
            </a:extLst>
          </p:cNvPr>
          <p:cNvSpPr/>
          <p:nvPr/>
        </p:nvSpPr>
        <p:spPr>
          <a:xfrm>
            <a:off x="5505137" y="221400"/>
            <a:ext cx="1181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40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Fazit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3300B37-9071-41B1-9E4E-3C10DB55E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027" y="2182278"/>
            <a:ext cx="3332973" cy="79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Familienpolitik</a:t>
            </a:r>
          </a:p>
        </p:txBody>
      </p:sp>
      <p:sp>
        <p:nvSpPr>
          <p:cNvPr id="11" name="Pfeil: nach links und rechts 10">
            <a:extLst>
              <a:ext uri="{FF2B5EF4-FFF2-40B4-BE49-F238E27FC236}">
                <a16:creationId xmlns:a16="http://schemas.microsoft.com/office/drawing/2014/main" id="{EC97BB75-9226-4492-8E1E-A1DC0852C63E}"/>
              </a:ext>
            </a:extLst>
          </p:cNvPr>
          <p:cNvSpPr/>
          <p:nvPr/>
        </p:nvSpPr>
        <p:spPr bwMode="auto">
          <a:xfrm>
            <a:off x="656069" y="1167295"/>
            <a:ext cx="7546890" cy="1014984"/>
          </a:xfrm>
          <a:prstGeom prst="leftRightArrow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E5AB492-F376-472F-A931-68895FB29594}"/>
              </a:ext>
            </a:extLst>
          </p:cNvPr>
          <p:cNvSpPr txBox="1"/>
          <p:nvPr/>
        </p:nvSpPr>
        <p:spPr>
          <a:xfrm>
            <a:off x="1422379" y="1443954"/>
            <a:ext cx="6094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Lebensphasen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6DCEF8E7-B074-4660-9B18-E011E4C01B91}"/>
              </a:ext>
            </a:extLst>
          </p:cNvPr>
          <p:cNvSpPr txBox="1">
            <a:spLocks noChangeArrowheads="1"/>
          </p:cNvSpPr>
          <p:nvPr/>
        </p:nvSpPr>
        <p:spPr bwMode="auto">
          <a:xfrm rot="21293866">
            <a:off x="812779" y="3285487"/>
            <a:ext cx="4149746" cy="795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Vielfältige Maßnahmen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Широкий спектр мер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0D819A6F-04DC-4311-BDF0-163BB10839BB}"/>
              </a:ext>
            </a:extLst>
          </p:cNvPr>
          <p:cNvSpPr txBox="1">
            <a:spLocks noChangeArrowheads="1"/>
          </p:cNvSpPr>
          <p:nvPr/>
        </p:nvSpPr>
        <p:spPr bwMode="auto">
          <a:xfrm rot="21288558">
            <a:off x="1212509" y="4245622"/>
            <a:ext cx="4149746" cy="1192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Vielfältige </a:t>
            </a: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Zuständigkeiten</a:t>
            </a:r>
          </a:p>
          <a:p>
            <a:pPr marR="0" lvl="1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Различные сферы ответствености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D3BDD518-107D-40BC-A6B5-D02C0FB8066E}"/>
              </a:ext>
            </a:extLst>
          </p:cNvPr>
          <p:cNvSpPr txBox="1">
            <a:spLocks noChangeArrowheads="1"/>
          </p:cNvSpPr>
          <p:nvPr/>
        </p:nvSpPr>
        <p:spPr bwMode="auto">
          <a:xfrm rot="563814">
            <a:off x="6429696" y="3270090"/>
            <a:ext cx="4149746" cy="1580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Einflussfaktor auf die demografische Entwicklung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Фактор, влияющий на демографическое развитие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FBF6905E-5511-4957-89E0-5745D6EF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8510" y="5431404"/>
            <a:ext cx="4149746" cy="795000"/>
          </a:xfrm>
          <a:prstGeom prst="rect">
            <a:avLst/>
          </a:prstGeom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Keine demografischen Ziele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Демографических целей нет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824A3AB-4A16-49E2-AA9D-D53F5AAED531}"/>
              </a:ext>
            </a:extLst>
          </p:cNvPr>
          <p:cNvSpPr/>
          <p:nvPr/>
        </p:nvSpPr>
        <p:spPr>
          <a:xfrm rot="236038">
            <a:off x="6623500" y="214269"/>
            <a:ext cx="1475083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Выводы</a:t>
            </a:r>
            <a:endParaRPr lang="de-DE" sz="28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1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1" grpId="0" animBg="1"/>
      <p:bldP spid="13" grpId="0"/>
      <p:bldP spid="15" grpId="0" animBg="1"/>
      <p:bldP spid="17" grpId="0" animBg="1"/>
      <p:bldP spid="19" grpId="0" animBg="1"/>
      <p:bldP spid="24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2BE2A4DD-B84A-4765-8FFB-29520C983CF7}"/>
              </a:ext>
            </a:extLst>
          </p:cNvPr>
          <p:cNvSpPr txBox="1">
            <a:spLocks/>
          </p:cNvSpPr>
          <p:nvPr/>
        </p:nvSpPr>
        <p:spPr>
          <a:xfrm rot="21388193">
            <a:off x="1126541" y="1597359"/>
            <a:ext cx="4133850" cy="2464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tx2"/>
                </a:solidFill>
                <a:latin typeface="Calibri"/>
              </a:rPr>
              <a:t>Danke!</a:t>
            </a:r>
          </a:p>
        </p:txBody>
      </p:sp>
      <p:sp>
        <p:nvSpPr>
          <p:cNvPr id="2" name="Titel 3">
            <a:extLst>
              <a:ext uri="{FF2B5EF4-FFF2-40B4-BE49-F238E27FC236}">
                <a16:creationId xmlns:a16="http://schemas.microsoft.com/office/drawing/2014/main" id="{8BDBE5C8-E392-4391-A88B-FDF9423D33DE}"/>
              </a:ext>
            </a:extLst>
          </p:cNvPr>
          <p:cNvSpPr txBox="1">
            <a:spLocks/>
          </p:cNvSpPr>
          <p:nvPr/>
        </p:nvSpPr>
        <p:spPr>
          <a:xfrm rot="21388193">
            <a:off x="5765216" y="2064085"/>
            <a:ext cx="4133850" cy="2464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b="1" dirty="0">
                <a:solidFill>
                  <a:srgbClr val="FF0000"/>
                </a:solidFill>
                <a:latin typeface="Calibri"/>
              </a:rPr>
              <a:t>Большое спасибо за внимание!</a:t>
            </a:r>
            <a:endParaRPr lang="de-DE" b="1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53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512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60B93204-1C82-43A7-9C6A-1FF326958706}"/>
              </a:ext>
            </a:extLst>
          </p:cNvPr>
          <p:cNvSpPr txBox="1"/>
          <p:nvPr/>
        </p:nvSpPr>
        <p:spPr>
          <a:xfrm flipH="1">
            <a:off x="969642" y="1450647"/>
            <a:ext cx="339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Prof. Dr. M. Schulz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E396151-1A51-4269-A2C6-630DE5ED2F3E}"/>
              </a:ext>
            </a:extLst>
          </p:cNvPr>
          <p:cNvSpPr txBox="1"/>
          <p:nvPr/>
        </p:nvSpPr>
        <p:spPr>
          <a:xfrm flipH="1">
            <a:off x="598167" y="2215475"/>
            <a:ext cx="56597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Lehr- und Forschungsschwerpunkte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Gesetzliche Rentenversicherung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Betriebliche Risikovorsorge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Private Risikovorsorge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Versicherungswesen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2A74B0B-F394-47A2-96CC-5B49B37EF2E2}"/>
              </a:ext>
            </a:extLst>
          </p:cNvPr>
          <p:cNvSpPr txBox="1"/>
          <p:nvPr/>
        </p:nvSpPr>
        <p:spPr>
          <a:xfrm flipH="1">
            <a:off x="6410325" y="2215475"/>
            <a:ext cx="55568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Темы для изучения: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Государственное пенсионное страхование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Пенсионное обеспечение на предприятиях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Частное пенсионное обеспечение 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Страхование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99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6900094D-922C-42D1-B6AD-18A967A1D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2093" y="4573499"/>
            <a:ext cx="4746963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800100" lvl="1" indent="-3429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Факторы влияния на демографическую ситуацию</a:t>
            </a:r>
            <a:endParaRPr lang="de-DE" sz="2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C3F2FC1-28D9-46A6-97FE-0DD8C2B4B29C}"/>
              </a:ext>
            </a:extLst>
          </p:cNvPr>
          <p:cNvSpPr/>
          <p:nvPr/>
        </p:nvSpPr>
        <p:spPr>
          <a:xfrm>
            <a:off x="5194955" y="221400"/>
            <a:ext cx="18020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40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Agenda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2E5F0A52-E297-4833-BF8E-AA584F138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339" y="1333499"/>
            <a:ext cx="6744609" cy="7297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Demografie</a:t>
            </a:r>
            <a:endParaRPr lang="ru-RU" sz="24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marR="0" lvl="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Демография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189E671-0306-49CC-9107-B2F1644F0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589370"/>
            <a:ext cx="7515225" cy="8396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2. Familienpolitik</a:t>
            </a:r>
            <a:endParaRPr lang="ru-RU" sz="24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Семейная политика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Kreis: nicht ausgefüllt 4">
            <a:extLst>
              <a:ext uri="{FF2B5EF4-FFF2-40B4-BE49-F238E27FC236}">
                <a16:creationId xmlns:a16="http://schemas.microsoft.com/office/drawing/2014/main" id="{D2452933-F49E-4253-854E-2BFC0205B6F9}"/>
              </a:ext>
            </a:extLst>
          </p:cNvPr>
          <p:cNvSpPr/>
          <p:nvPr/>
        </p:nvSpPr>
        <p:spPr bwMode="auto">
          <a:xfrm>
            <a:off x="4456714" y="1101191"/>
            <a:ext cx="3964707" cy="3444046"/>
          </a:xfrm>
          <a:prstGeom prst="donut">
            <a:avLst>
              <a:gd name="adj" fmla="val 46612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B373DF2-5E38-4DBD-893D-6737B720C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185" y="1305237"/>
            <a:ext cx="3332973" cy="7950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Demografischer Wandel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395A5CF-B227-4472-8438-5271D7E1A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1722" y="1308855"/>
            <a:ext cx="3332973" cy="7950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Демографические изменения</a:t>
            </a:r>
            <a:endParaRPr lang="de-DE" sz="2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6ED65E-56B4-4B37-9855-770AD56CD94B}"/>
              </a:ext>
            </a:extLst>
          </p:cNvPr>
          <p:cNvSpPr txBox="1">
            <a:spLocks noChangeArrowheads="1"/>
          </p:cNvSpPr>
          <p:nvPr/>
        </p:nvSpPr>
        <p:spPr bwMode="auto">
          <a:xfrm rot="20659192">
            <a:off x="2822059" y="3103661"/>
            <a:ext cx="3338668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Maßnahmen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A7F14D8-B78E-444C-8CA7-5E36D8F8CCB0}"/>
              </a:ext>
            </a:extLst>
          </p:cNvPr>
          <p:cNvSpPr txBox="1">
            <a:spLocks noChangeArrowheads="1"/>
          </p:cNvSpPr>
          <p:nvPr/>
        </p:nvSpPr>
        <p:spPr bwMode="auto">
          <a:xfrm rot="20624468">
            <a:off x="3312117" y="3597834"/>
            <a:ext cx="3338668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Zuständigkeiten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B5D9AF60-F4D8-4E03-A030-D04920EE40A5}"/>
              </a:ext>
            </a:extLst>
          </p:cNvPr>
          <p:cNvSpPr txBox="1">
            <a:spLocks noChangeArrowheads="1"/>
          </p:cNvSpPr>
          <p:nvPr/>
        </p:nvSpPr>
        <p:spPr bwMode="auto">
          <a:xfrm rot="20590884">
            <a:off x="3265915" y="4245818"/>
            <a:ext cx="3562519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Vorgaben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3FECF8EE-2A88-4B33-BF77-C3A69EFC898D}"/>
              </a:ext>
            </a:extLst>
          </p:cNvPr>
          <p:cNvSpPr txBox="1">
            <a:spLocks noChangeArrowheads="1"/>
          </p:cNvSpPr>
          <p:nvPr/>
        </p:nvSpPr>
        <p:spPr bwMode="auto">
          <a:xfrm rot="21126921">
            <a:off x="3580286" y="4781967"/>
            <a:ext cx="4073039" cy="10783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Einfluss auf die demografische Entwicklung 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D97A236-D075-4883-9380-08804BCCD738}"/>
              </a:ext>
            </a:extLst>
          </p:cNvPr>
          <p:cNvSpPr txBox="1">
            <a:spLocks noChangeArrowheads="1"/>
          </p:cNvSpPr>
          <p:nvPr/>
        </p:nvSpPr>
        <p:spPr bwMode="auto">
          <a:xfrm rot="21216723">
            <a:off x="6091085" y="2520807"/>
            <a:ext cx="3059721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Меры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ED4509A1-4511-41EE-A73B-98E8ABF6655A}"/>
              </a:ext>
            </a:extLst>
          </p:cNvPr>
          <p:cNvSpPr txBox="1">
            <a:spLocks noChangeArrowheads="1"/>
          </p:cNvSpPr>
          <p:nvPr/>
        </p:nvSpPr>
        <p:spPr bwMode="auto">
          <a:xfrm rot="21291335">
            <a:off x="7031167" y="2965614"/>
            <a:ext cx="3896682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Сферы ответственности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BC9F8E60-FE16-4C4E-919B-164AB1C646F7}"/>
              </a:ext>
            </a:extLst>
          </p:cNvPr>
          <p:cNvSpPr txBox="1">
            <a:spLocks noChangeArrowheads="1"/>
          </p:cNvSpPr>
          <p:nvPr/>
        </p:nvSpPr>
        <p:spPr bwMode="auto">
          <a:xfrm rot="21245301">
            <a:off x="6629724" y="3632900"/>
            <a:ext cx="3421749" cy="93602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Принципы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4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 animBg="1"/>
      <p:bldP spid="3" grpId="0" animBg="1"/>
      <p:bldP spid="4" grpId="0" animBg="1"/>
      <p:bldP spid="6" grpId="0" animBg="1"/>
      <p:bldP spid="8" grpId="0" animBg="1"/>
      <p:bldP spid="12" grpId="0" animBg="1"/>
      <p:bldP spid="14" grpId="0" animBg="1"/>
      <p:bldP spid="16" grpId="0" animBg="1"/>
      <p:bldP spid="7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0B23978-AA2A-42A0-B4AC-37CCD33EDDF3}"/>
              </a:ext>
            </a:extLst>
          </p:cNvPr>
          <p:cNvSpPr txBox="1"/>
          <p:nvPr/>
        </p:nvSpPr>
        <p:spPr>
          <a:xfrm rot="21093867">
            <a:off x="925116" y="5166164"/>
            <a:ext cx="2538965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914400">
              <a:defRPr/>
            </a:pPr>
            <a:r>
              <a:rPr lang="ru-RU" sz="2400" dirty="0">
                <a:solidFill>
                  <a:srgbClr val="FF0000"/>
                </a:solidFill>
                <a:cs typeface="Arial" panose="020B0604020202020204" pitchFamily="34" charset="0"/>
              </a:rPr>
              <a:t>Новорожденные</a:t>
            </a:r>
            <a:endParaRPr lang="de-DE" sz="24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BB1059-F501-4E1F-8C99-920DD3D8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Demografie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72F16DA-B9BA-40E4-AAD7-5A5FEE49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2798904"/>
            <a:ext cx="6096000" cy="13213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2400" b="1" kern="0" dirty="0">
              <a:solidFill>
                <a:srgbClr val="003D8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0509E5AA-8181-416D-932F-584308429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301" y="3487052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Fertilität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845B16D-5287-4DB0-8757-D4C5200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9068" y="3487051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Mortalität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7E3FE846-CE98-4E61-89C5-8815580BE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683" y="2907607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Migration</a:t>
            </a:r>
            <a:endParaRPr kumimoji="0" lang="de-DE" sz="2400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EE0FF2F-6394-4C59-9A92-B77AE87F5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513" y="1845168"/>
            <a:ext cx="3332973" cy="79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Demografischer Wandel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08A91B11-D900-4EE2-989F-9194AF3F7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4219">
            <a:off x="2514599" y="4039112"/>
            <a:ext cx="1939223" cy="1122708"/>
          </a:xfrm>
          <a:prstGeom prst="rect">
            <a:avLst/>
          </a:prstGeom>
          <a:solidFill>
            <a:sysClr val="window" lastClr="FFFFFF"/>
          </a:solidFill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E6119C27-2E76-48D6-AAE8-3E5AE24C89A5}"/>
              </a:ext>
            </a:extLst>
          </p:cNvPr>
          <p:cNvSpPr txBox="1"/>
          <p:nvPr/>
        </p:nvSpPr>
        <p:spPr>
          <a:xfrm rot="21093867">
            <a:off x="1769870" y="3607817"/>
            <a:ext cx="168507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914400">
              <a:defRPr/>
            </a:pPr>
            <a:r>
              <a:rPr lang="de-DE" sz="2800" dirty="0">
                <a:solidFill>
                  <a:prstClr val="black"/>
                </a:solidFill>
                <a:cs typeface="Arial" panose="020B0604020202020204" pitchFamily="34" charset="0"/>
              </a:rPr>
              <a:t>Geburten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CDB59EA-52F7-4C56-A348-067178F02BA2}"/>
              </a:ext>
            </a:extLst>
          </p:cNvPr>
          <p:cNvSpPr txBox="1"/>
          <p:nvPr/>
        </p:nvSpPr>
        <p:spPr>
          <a:xfrm rot="20548634">
            <a:off x="8368159" y="2977846"/>
            <a:ext cx="2788208" cy="52322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Lebenserwartung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A3508D5-5BBD-4BAB-9688-8A3B1BD9C320}"/>
              </a:ext>
            </a:extLst>
          </p:cNvPr>
          <p:cNvSpPr txBox="1"/>
          <p:nvPr/>
        </p:nvSpPr>
        <p:spPr>
          <a:xfrm rot="992015">
            <a:off x="8408690" y="4392913"/>
            <a:ext cx="3078077" cy="830997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Продолжительность жизни</a:t>
            </a:r>
            <a:endParaRPr kumimoji="0" lang="de-DE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A05CF48-09EB-4777-B7DC-167ECFD6A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9316" y="1012966"/>
            <a:ext cx="3332973" cy="79500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Демографические изменения</a:t>
            </a:r>
            <a:endParaRPr lang="de-DE" sz="2400" b="1" kern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8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9" grpId="0" animBg="1"/>
      <p:bldP spid="10" grpId="0" animBg="1"/>
      <p:bldP spid="11" grpId="0" animBg="1"/>
      <p:bldP spid="12" grpId="0" animBg="1"/>
      <p:bldP spid="2" grpId="0" animBg="1"/>
      <p:bldP spid="31" grpId="0" animBg="1"/>
      <p:bldP spid="38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30470C2-7240-43A6-B116-D8DC989BA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463" y="1215587"/>
            <a:ext cx="7031360" cy="407078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F810BCF8-6372-4640-AD38-9767971F3258}"/>
              </a:ext>
            </a:extLst>
          </p:cNvPr>
          <p:cNvSpPr/>
          <p:nvPr/>
        </p:nvSpPr>
        <p:spPr>
          <a:xfrm>
            <a:off x="241202" y="947284"/>
            <a:ext cx="3009900" cy="1724025"/>
          </a:xfrm>
          <a:prstGeom prst="ellipse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Geburten: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778.100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28458E3-B7B6-41D8-9DCE-E611C6E638EE}"/>
              </a:ext>
            </a:extLst>
          </p:cNvPr>
          <p:cNvSpPr/>
          <p:nvPr/>
        </p:nvSpPr>
        <p:spPr>
          <a:xfrm>
            <a:off x="4410120" y="4692665"/>
            <a:ext cx="3145821" cy="1724025"/>
          </a:xfrm>
          <a:prstGeom prst="ellipse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Alter Mutter beim 1. Kind: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,1 Jahre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E0A3889-A705-4ED2-8092-89F8B21D5683}"/>
              </a:ext>
            </a:extLst>
          </p:cNvPr>
          <p:cNvSpPr/>
          <p:nvPr/>
        </p:nvSpPr>
        <p:spPr>
          <a:xfrm>
            <a:off x="8685493" y="833092"/>
            <a:ext cx="3009900" cy="1724025"/>
          </a:xfrm>
          <a:prstGeom prst="ellipse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Kind je Frau: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1,54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8837E4F-1981-4147-B4DF-E05E3DB818B5}"/>
              </a:ext>
            </a:extLst>
          </p:cNvPr>
          <p:cNvSpPr txBox="1"/>
          <p:nvPr/>
        </p:nvSpPr>
        <p:spPr>
          <a:xfrm>
            <a:off x="133350" y="6460093"/>
            <a:ext cx="3514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Angaben 2019, Quelle: Destatis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79C8C7A-9C9E-4AAF-85EB-A94BBD80414F}"/>
              </a:ext>
            </a:extLst>
          </p:cNvPr>
          <p:cNvSpPr txBox="1"/>
          <p:nvPr/>
        </p:nvSpPr>
        <p:spPr>
          <a:xfrm rot="21401520">
            <a:off x="2663970" y="295602"/>
            <a:ext cx="1685077" cy="5232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Geburten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15E9ED2-518F-4AC5-A6C5-AC63AF6B2051}"/>
              </a:ext>
            </a:extLst>
          </p:cNvPr>
          <p:cNvSpPr txBox="1"/>
          <p:nvPr/>
        </p:nvSpPr>
        <p:spPr>
          <a:xfrm>
            <a:off x="8948002" y="186761"/>
            <a:ext cx="24848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Количество</a:t>
            </a:r>
            <a:r>
              <a:rPr kumimoji="0" lang="ru-RU" sz="1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детей на 1 жещину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44449CF-C7F9-421B-9BD2-9CD5EBA29DCC}"/>
              </a:ext>
            </a:extLst>
          </p:cNvPr>
          <p:cNvSpPr txBox="1"/>
          <p:nvPr/>
        </p:nvSpPr>
        <p:spPr>
          <a:xfrm rot="772979">
            <a:off x="7570532" y="5478287"/>
            <a:ext cx="26929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Возраст матери при рождении 1 ребенка</a:t>
            </a:r>
            <a:endParaRPr kumimoji="0" lang="de-DE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E6608A3-BA94-4F2F-998E-1A6630BA8923}"/>
              </a:ext>
            </a:extLst>
          </p:cNvPr>
          <p:cNvSpPr txBox="1"/>
          <p:nvPr/>
        </p:nvSpPr>
        <p:spPr>
          <a:xfrm rot="20711265">
            <a:off x="-9710" y="517891"/>
            <a:ext cx="2380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Новорожденные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4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0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FEEAD009-10F1-4EB0-8CB0-39F4A6DF8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" y="1220470"/>
            <a:ext cx="10315575" cy="5280592"/>
          </a:xfrm>
          <a:prstGeom prst="rect">
            <a:avLst/>
          </a:prstGeom>
        </p:spPr>
      </p:pic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4BC5C20C-AD48-48C1-B5AA-59BB9914B8C1}"/>
              </a:ext>
            </a:extLst>
          </p:cNvPr>
          <p:cNvSpPr/>
          <p:nvPr/>
        </p:nvSpPr>
        <p:spPr>
          <a:xfrm rot="944621">
            <a:off x="5295899" y="1444178"/>
            <a:ext cx="3324225" cy="1381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Trend „-“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7C5AD803-FE61-4C92-AB0D-E0D9CA71BECD}"/>
              </a:ext>
            </a:extLst>
          </p:cNvPr>
          <p:cNvSpPr/>
          <p:nvPr/>
        </p:nvSpPr>
        <p:spPr>
          <a:xfrm>
            <a:off x="9234366" y="2303591"/>
            <a:ext cx="2205221" cy="1381125"/>
          </a:xfrm>
          <a:prstGeom prst="rightArrow">
            <a:avLst>
              <a:gd name="adj1" fmla="val 33116"/>
              <a:gd name="adj2" fmla="val 680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BF2910E-C1ED-4673-BE05-7B899A577D1D}"/>
              </a:ext>
            </a:extLst>
          </p:cNvPr>
          <p:cNvSpPr/>
          <p:nvPr/>
        </p:nvSpPr>
        <p:spPr>
          <a:xfrm>
            <a:off x="0" y="6479653"/>
            <a:ext cx="1661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Quelle: Destatis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7C081E3-D369-4E90-A8CA-56A7EC208BF8}"/>
              </a:ext>
            </a:extLst>
          </p:cNvPr>
          <p:cNvSpPr txBox="1"/>
          <p:nvPr/>
        </p:nvSpPr>
        <p:spPr>
          <a:xfrm rot="21093867">
            <a:off x="2208018" y="375108"/>
            <a:ext cx="1685077" cy="52322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Geburten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2564079-3CBF-4F26-BCB9-5B2E8EF232B0}"/>
              </a:ext>
            </a:extLst>
          </p:cNvPr>
          <p:cNvSpPr txBox="1"/>
          <p:nvPr/>
        </p:nvSpPr>
        <p:spPr>
          <a:xfrm rot="523284">
            <a:off x="7151108" y="584547"/>
            <a:ext cx="1220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Тренд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9322A58-85BF-458B-92F7-151A0E79CFD8}"/>
              </a:ext>
            </a:extLst>
          </p:cNvPr>
          <p:cNvSpPr txBox="1"/>
          <p:nvPr/>
        </p:nvSpPr>
        <p:spPr>
          <a:xfrm rot="20805554">
            <a:off x="5197061" y="274583"/>
            <a:ext cx="2538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Рождаемость</a:t>
            </a:r>
            <a:endParaRPr kumimoji="0" lang="de-DE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CEFCAC6-B1F4-499C-914D-F23618FE4353}"/>
              </a:ext>
            </a:extLst>
          </p:cNvPr>
          <p:cNvSpPr txBox="1"/>
          <p:nvPr/>
        </p:nvSpPr>
        <p:spPr>
          <a:xfrm>
            <a:off x="2212417" y="242638"/>
            <a:ext cx="2967479" cy="52322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Lebenserwartung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EC4613F-3354-4750-891B-E87A998057DC}"/>
              </a:ext>
            </a:extLst>
          </p:cNvPr>
          <p:cNvSpPr txBox="1"/>
          <p:nvPr/>
        </p:nvSpPr>
        <p:spPr>
          <a:xfrm>
            <a:off x="1679017" y="3552052"/>
            <a:ext cx="723900" cy="1754326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 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80FB3F0-4BF3-4826-BF9A-84A1FE39D133}"/>
              </a:ext>
            </a:extLst>
          </p:cNvPr>
          <p:cNvSpPr txBox="1"/>
          <p:nvPr/>
        </p:nvSpPr>
        <p:spPr>
          <a:xfrm>
            <a:off x="904876" y="3829050"/>
            <a:ext cx="723900" cy="147732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E55AD30-2A0F-416F-BEF0-744B0FAFAC95}"/>
              </a:ext>
            </a:extLst>
          </p:cNvPr>
          <p:cNvSpPr txBox="1"/>
          <p:nvPr/>
        </p:nvSpPr>
        <p:spPr>
          <a:xfrm>
            <a:off x="1352645" y="548640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1871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70754F8-957E-4937-8741-5A79AA008BEC}"/>
              </a:ext>
            </a:extLst>
          </p:cNvPr>
          <p:cNvSpPr txBox="1"/>
          <p:nvPr/>
        </p:nvSpPr>
        <p:spPr>
          <a:xfrm>
            <a:off x="4291011" y="2999602"/>
            <a:ext cx="723900" cy="2308324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52 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B39385D-2767-44AF-AD25-888ACBC11116}"/>
              </a:ext>
            </a:extLst>
          </p:cNvPr>
          <p:cNvSpPr txBox="1"/>
          <p:nvPr/>
        </p:nvSpPr>
        <p:spPr>
          <a:xfrm>
            <a:off x="3516870" y="3276600"/>
            <a:ext cx="723900" cy="203132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02BADE9-4537-4464-ACE5-6B8B3F80C9C6}"/>
              </a:ext>
            </a:extLst>
          </p:cNvPr>
          <p:cNvSpPr txBox="1"/>
          <p:nvPr/>
        </p:nvSpPr>
        <p:spPr>
          <a:xfrm>
            <a:off x="3988549" y="548640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1900</a:t>
            </a: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2C1294A0-8C32-4C0C-9B8F-F8E0A6BC5C56}"/>
              </a:ext>
            </a:extLst>
          </p:cNvPr>
          <p:cNvSpPr/>
          <p:nvPr/>
        </p:nvSpPr>
        <p:spPr>
          <a:xfrm rot="20642866">
            <a:off x="2847974" y="1444967"/>
            <a:ext cx="3324225" cy="1381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Trend „+“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D13EAF7-6C15-45C3-85DA-9EE68B032EFA}"/>
              </a:ext>
            </a:extLst>
          </p:cNvPr>
          <p:cNvSpPr txBox="1"/>
          <p:nvPr/>
        </p:nvSpPr>
        <p:spPr>
          <a:xfrm>
            <a:off x="7290729" y="1057691"/>
            <a:ext cx="723900" cy="4247317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83 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93AFB0C-2EF1-4F60-A075-332147A67ACB}"/>
              </a:ext>
            </a:extLst>
          </p:cNvPr>
          <p:cNvSpPr txBox="1"/>
          <p:nvPr/>
        </p:nvSpPr>
        <p:spPr>
          <a:xfrm>
            <a:off x="6516588" y="1334690"/>
            <a:ext cx="723900" cy="397031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B3D5FB6-2AD0-407D-9D3F-F78AAD37D8B2}"/>
              </a:ext>
            </a:extLst>
          </p:cNvPr>
          <p:cNvSpPr txBox="1"/>
          <p:nvPr/>
        </p:nvSpPr>
        <p:spPr>
          <a:xfrm>
            <a:off x="6831339" y="5549760"/>
            <a:ext cx="8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aktuell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DE109782-9B2A-4375-9D73-B125253CDAF1}"/>
              </a:ext>
            </a:extLst>
          </p:cNvPr>
          <p:cNvSpPr/>
          <p:nvPr/>
        </p:nvSpPr>
        <p:spPr>
          <a:xfrm>
            <a:off x="1077636" y="2999602"/>
            <a:ext cx="285750" cy="247650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C4C8D697-F288-4737-85DA-BC220F946B9B}"/>
              </a:ext>
            </a:extLst>
          </p:cNvPr>
          <p:cNvCxnSpPr>
            <a:stCxn id="23" idx="7"/>
          </p:cNvCxnSpPr>
          <p:nvPr/>
        </p:nvCxnSpPr>
        <p:spPr>
          <a:xfrm flipV="1">
            <a:off x="1321539" y="2866252"/>
            <a:ext cx="194247" cy="16961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2275ED67-D1E2-4910-9524-2129D66F34A2}"/>
              </a:ext>
            </a:extLst>
          </p:cNvPr>
          <p:cNvSpPr/>
          <p:nvPr/>
        </p:nvSpPr>
        <p:spPr>
          <a:xfrm>
            <a:off x="1935832" y="2827874"/>
            <a:ext cx="285750" cy="247650"/>
          </a:xfrm>
          <a:prstGeom prst="ellipse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dditionszeichen 26">
            <a:extLst>
              <a:ext uri="{FF2B5EF4-FFF2-40B4-BE49-F238E27FC236}">
                <a16:creationId xmlns:a16="http://schemas.microsoft.com/office/drawing/2014/main" id="{787F7EA7-78D9-4B0A-900D-EA4FAFD2CF37}"/>
              </a:ext>
            </a:extLst>
          </p:cNvPr>
          <p:cNvSpPr/>
          <p:nvPr/>
        </p:nvSpPr>
        <p:spPr>
          <a:xfrm>
            <a:off x="1885007" y="3045718"/>
            <a:ext cx="372993" cy="326312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58E65F6A-AB2C-4DAE-A963-531C2DD29F6A}"/>
              </a:ext>
            </a:extLst>
          </p:cNvPr>
          <p:cNvSpPr/>
          <p:nvPr/>
        </p:nvSpPr>
        <p:spPr>
          <a:xfrm>
            <a:off x="6607142" y="518208"/>
            <a:ext cx="285750" cy="247650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26C42030-094C-4D8E-86C0-48F1BA085777}"/>
              </a:ext>
            </a:extLst>
          </p:cNvPr>
          <p:cNvCxnSpPr>
            <a:stCxn id="32" idx="7"/>
          </p:cNvCxnSpPr>
          <p:nvPr/>
        </p:nvCxnSpPr>
        <p:spPr>
          <a:xfrm flipV="1">
            <a:off x="6851045" y="384858"/>
            <a:ext cx="194247" cy="16961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>
            <a:extLst>
              <a:ext uri="{FF2B5EF4-FFF2-40B4-BE49-F238E27FC236}">
                <a16:creationId xmlns:a16="http://schemas.microsoft.com/office/drawing/2014/main" id="{C92539E2-3FE1-4F2D-9DEF-842757641095}"/>
              </a:ext>
            </a:extLst>
          </p:cNvPr>
          <p:cNvSpPr/>
          <p:nvPr/>
        </p:nvSpPr>
        <p:spPr>
          <a:xfrm>
            <a:off x="7513968" y="336632"/>
            <a:ext cx="285750" cy="247650"/>
          </a:xfrm>
          <a:prstGeom prst="ellipse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dditionszeichen 34">
            <a:extLst>
              <a:ext uri="{FF2B5EF4-FFF2-40B4-BE49-F238E27FC236}">
                <a16:creationId xmlns:a16="http://schemas.microsoft.com/office/drawing/2014/main" id="{AF181759-E8A2-4726-ADB6-090112FC34DF}"/>
              </a:ext>
            </a:extLst>
          </p:cNvPr>
          <p:cNvSpPr/>
          <p:nvPr/>
        </p:nvSpPr>
        <p:spPr>
          <a:xfrm>
            <a:off x="7463143" y="554476"/>
            <a:ext cx="372993" cy="326312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ED73CD2C-E7AD-461E-AF79-5337ACB06596}"/>
              </a:ext>
            </a:extLst>
          </p:cNvPr>
          <p:cNvSpPr/>
          <p:nvPr/>
        </p:nvSpPr>
        <p:spPr>
          <a:xfrm>
            <a:off x="74103" y="6415337"/>
            <a:ext cx="1661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Quelle: Destatis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9BEF191-D8CD-4F6C-96E3-89AAED36070B}"/>
              </a:ext>
            </a:extLst>
          </p:cNvPr>
          <p:cNvSpPr txBox="1"/>
          <p:nvPr/>
        </p:nvSpPr>
        <p:spPr>
          <a:xfrm rot="21230770">
            <a:off x="8252028" y="447063"/>
            <a:ext cx="36420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Продолжительность жизни</a:t>
            </a:r>
            <a:endParaRPr kumimoji="0" lang="de-DE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6E187C1-765D-403B-A71C-0261CF9B4D0D}"/>
              </a:ext>
            </a:extLst>
          </p:cNvPr>
          <p:cNvSpPr txBox="1"/>
          <p:nvPr/>
        </p:nvSpPr>
        <p:spPr>
          <a:xfrm rot="21251160">
            <a:off x="9661612" y="1571027"/>
            <a:ext cx="1220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Тренд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8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23" grpId="0" animBg="1"/>
      <p:bldP spid="26" grpId="0" animBg="1"/>
      <p:bldP spid="27" grpId="0" animBg="1"/>
      <p:bldP spid="32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D72F16DA-B9BA-40E4-AAD7-5A5FEE49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871" y="907323"/>
            <a:ext cx="6096000" cy="13213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0509E5AA-8181-416D-932F-584308429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173" y="1595471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Fertilität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845B16D-5287-4DB0-8757-D4C5200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940" y="1595470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Mortalität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7E3FE846-CE98-4E61-89C5-8815580BE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555" y="1016026"/>
            <a:ext cx="1426633" cy="543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Migration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EE0FF2F-6394-4C59-9A92-B77AE87F5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513" y="4858803"/>
            <a:ext cx="3332973" cy="79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Familienpolitik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Семейная политика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08A91B11-D900-4EE2-989F-9194AF3F7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4219">
            <a:off x="2633471" y="2147531"/>
            <a:ext cx="1939223" cy="1122708"/>
          </a:xfrm>
          <a:prstGeom prst="rect">
            <a:avLst/>
          </a:prstGeom>
          <a:solidFill>
            <a:sysClr val="window" lastClr="FFFFFF"/>
          </a:solidFill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E6119C27-2E76-48D6-AAE8-3E5AE24C89A5}"/>
              </a:ext>
            </a:extLst>
          </p:cNvPr>
          <p:cNvSpPr txBox="1"/>
          <p:nvPr/>
        </p:nvSpPr>
        <p:spPr>
          <a:xfrm rot="21093867">
            <a:off x="1888742" y="1716236"/>
            <a:ext cx="168507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Geburten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5AA5EF6-31D7-43DE-A2F9-FDF79B5FEFB8}"/>
              </a:ext>
            </a:extLst>
          </p:cNvPr>
          <p:cNvSpPr txBox="1"/>
          <p:nvPr/>
        </p:nvSpPr>
        <p:spPr>
          <a:xfrm>
            <a:off x="10239192" y="2440278"/>
            <a:ext cx="723900" cy="923330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A5A5A5"/>
            </a:solidFill>
            <a:prstDash val="dash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7BC0B83-9E89-4DDB-A695-D860F01B0ECB}"/>
              </a:ext>
            </a:extLst>
          </p:cNvPr>
          <p:cNvSpPr txBox="1"/>
          <p:nvPr/>
        </p:nvSpPr>
        <p:spPr>
          <a:xfrm>
            <a:off x="9388200" y="2708885"/>
            <a:ext cx="723900" cy="646331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4472C4"/>
            </a:solidFill>
            <a:prstDash val="dash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Jahre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EE2D33C0-5F7E-4B80-84F5-D4F1A7A8C012}"/>
              </a:ext>
            </a:extLst>
          </p:cNvPr>
          <p:cNvSpPr/>
          <p:nvPr/>
        </p:nvSpPr>
        <p:spPr>
          <a:xfrm>
            <a:off x="9607275" y="1929931"/>
            <a:ext cx="285750" cy="247650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2FBB73C-E734-4E43-8AE3-1343FC8E8C96}"/>
              </a:ext>
            </a:extLst>
          </p:cNvPr>
          <p:cNvCxnSpPr>
            <a:stCxn id="34" idx="7"/>
          </p:cNvCxnSpPr>
          <p:nvPr/>
        </p:nvCxnSpPr>
        <p:spPr>
          <a:xfrm flipV="1">
            <a:off x="9851178" y="1796581"/>
            <a:ext cx="194247" cy="169618"/>
          </a:xfrm>
          <a:prstGeom prst="straightConnector1">
            <a:avLst/>
          </a:prstGeom>
          <a:noFill/>
          <a:ln w="3810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36" name="Ellipse 35">
            <a:extLst>
              <a:ext uri="{FF2B5EF4-FFF2-40B4-BE49-F238E27FC236}">
                <a16:creationId xmlns:a16="http://schemas.microsoft.com/office/drawing/2014/main" id="{621F4A11-04C5-42BC-B9E1-2BA5D8BB926A}"/>
              </a:ext>
            </a:extLst>
          </p:cNvPr>
          <p:cNvSpPr/>
          <p:nvPr/>
        </p:nvSpPr>
        <p:spPr>
          <a:xfrm>
            <a:off x="10465471" y="1758203"/>
            <a:ext cx="285750" cy="247650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Additionszeichen 36">
            <a:extLst>
              <a:ext uri="{FF2B5EF4-FFF2-40B4-BE49-F238E27FC236}">
                <a16:creationId xmlns:a16="http://schemas.microsoft.com/office/drawing/2014/main" id="{55B17093-FB81-421B-A6F4-E3364A686BDC}"/>
              </a:ext>
            </a:extLst>
          </p:cNvPr>
          <p:cNvSpPr/>
          <p:nvPr/>
        </p:nvSpPr>
        <p:spPr>
          <a:xfrm>
            <a:off x="10414646" y="1976047"/>
            <a:ext cx="372993" cy="326312"/>
          </a:xfrm>
          <a:prstGeom prst="mathPlus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CDB59EA-52F7-4C56-A348-067178F02BA2}"/>
              </a:ext>
            </a:extLst>
          </p:cNvPr>
          <p:cNvSpPr txBox="1"/>
          <p:nvPr/>
        </p:nvSpPr>
        <p:spPr>
          <a:xfrm rot="20548634">
            <a:off x="8487031" y="1086265"/>
            <a:ext cx="2788208" cy="52322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Lebenserwartung</a:t>
            </a:r>
          </a:p>
        </p:txBody>
      </p:sp>
      <p:sp>
        <p:nvSpPr>
          <p:cNvPr id="8" name="Pfeil: nach links und rechts 7">
            <a:extLst>
              <a:ext uri="{FF2B5EF4-FFF2-40B4-BE49-F238E27FC236}">
                <a16:creationId xmlns:a16="http://schemas.microsoft.com/office/drawing/2014/main" id="{F278A128-27D5-44B8-BC36-E5C2EA626A6B}"/>
              </a:ext>
            </a:extLst>
          </p:cNvPr>
          <p:cNvSpPr/>
          <p:nvPr/>
        </p:nvSpPr>
        <p:spPr bwMode="auto">
          <a:xfrm>
            <a:off x="2322555" y="3843820"/>
            <a:ext cx="7546890" cy="1014984"/>
          </a:xfrm>
          <a:prstGeom prst="leftRightArrow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883E0DB-C71E-4FE8-9CD3-588DB2C08C21}"/>
              </a:ext>
            </a:extLst>
          </p:cNvPr>
          <p:cNvSpPr txBox="1"/>
          <p:nvPr/>
        </p:nvSpPr>
        <p:spPr>
          <a:xfrm>
            <a:off x="3088865" y="4120479"/>
            <a:ext cx="6094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Lebensphasen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D251538-D561-4F93-BC72-B38B9BEA0F0D}"/>
              </a:ext>
            </a:extLst>
          </p:cNvPr>
          <p:cNvSpPr txBox="1"/>
          <p:nvPr/>
        </p:nvSpPr>
        <p:spPr>
          <a:xfrm>
            <a:off x="3048761" y="3664753"/>
            <a:ext cx="60944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Этапы жизни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6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2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8" grpId="0" animBg="1"/>
      <p:bldP spid="23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DDEA0C0A-6498-44D0-A282-477949A7B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16" y="3646853"/>
            <a:ext cx="3934113" cy="9052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Infrastruktur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Инфраструктура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D88AF9DB-2D6A-4520-9A24-0AE8AC16A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696" y="191201"/>
            <a:ext cx="4751304" cy="1329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Maßnahmen</a:t>
            </a:r>
            <a:r>
              <a:rPr kumimoji="0" lang="de-DE" sz="28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der Familienpolitik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C9AF4C2A-D60D-4B33-99CF-9AC2D7E5E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16" y="1366796"/>
            <a:ext cx="3934113" cy="9052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Geld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Деньги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F3DB0067-ADEE-4F1C-B70D-12F46411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17" y="2513091"/>
            <a:ext cx="3934114" cy="9052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Zeit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Время	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16D1D30-D693-491E-8687-3BC55E7896AB}"/>
              </a:ext>
            </a:extLst>
          </p:cNvPr>
          <p:cNvSpPr txBox="1">
            <a:spLocks noChangeArrowheads="1"/>
          </p:cNvSpPr>
          <p:nvPr/>
        </p:nvSpPr>
        <p:spPr bwMode="auto">
          <a:xfrm rot="559974">
            <a:off x="530987" y="5506718"/>
            <a:ext cx="3367501" cy="5758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de-DE" sz="28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…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F22F31E8-35B5-41D6-B320-661535D2772C}"/>
              </a:ext>
            </a:extLst>
          </p:cNvPr>
          <p:cNvSpPr txBox="1">
            <a:spLocks noChangeArrowheads="1"/>
          </p:cNvSpPr>
          <p:nvPr/>
        </p:nvSpPr>
        <p:spPr bwMode="auto">
          <a:xfrm rot="524050">
            <a:off x="3152349" y="296675"/>
            <a:ext cx="1784688" cy="8624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Ca. 150 Leistungen!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C52E053E-5C72-43B0-9417-A04C0E82D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149" y="1366796"/>
            <a:ext cx="1475317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Kindergeld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8B31B59-4910-4288-AA3E-6F9DE9415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994" y="1366796"/>
            <a:ext cx="2156287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410FAC-F0EA-4860-87A7-4DDE9F0043EA}"/>
              </a:ext>
            </a:extLst>
          </p:cNvPr>
          <p:cNvSpPr txBox="1">
            <a:spLocks noChangeArrowheads="1"/>
          </p:cNvSpPr>
          <p:nvPr/>
        </p:nvSpPr>
        <p:spPr bwMode="auto">
          <a:xfrm rot="581561">
            <a:off x="3751050" y="2546942"/>
            <a:ext cx="1921659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Anspruch auf Teilzeitarbeit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AE244DE-8A2B-40E7-8DCA-6F23AE789ABB}"/>
              </a:ext>
            </a:extLst>
          </p:cNvPr>
          <p:cNvSpPr txBox="1">
            <a:spLocks noChangeArrowheads="1"/>
          </p:cNvSpPr>
          <p:nvPr/>
        </p:nvSpPr>
        <p:spPr bwMode="auto">
          <a:xfrm rot="20728259">
            <a:off x="5790709" y="2474893"/>
            <a:ext cx="1335600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…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6C1B9372-45E7-4668-9BF9-6D76BD27AAB2}"/>
              </a:ext>
            </a:extLst>
          </p:cNvPr>
          <p:cNvSpPr txBox="1">
            <a:spLocks noChangeArrowheads="1"/>
          </p:cNvSpPr>
          <p:nvPr/>
        </p:nvSpPr>
        <p:spPr bwMode="auto">
          <a:xfrm rot="21193129">
            <a:off x="3434135" y="3768104"/>
            <a:ext cx="2378859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Einrichtungen zur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Kinderbetreuung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6A226ECD-94E3-479A-A114-4AE5A7F00492}"/>
              </a:ext>
            </a:extLst>
          </p:cNvPr>
          <p:cNvSpPr txBox="1">
            <a:spLocks noChangeArrowheads="1"/>
          </p:cNvSpPr>
          <p:nvPr/>
        </p:nvSpPr>
        <p:spPr bwMode="auto">
          <a:xfrm rot="21089703">
            <a:off x="5863909" y="3503796"/>
            <a:ext cx="1301731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…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97227417-EA65-42E2-9EC5-3DB4A97EFB81}"/>
              </a:ext>
            </a:extLst>
          </p:cNvPr>
          <p:cNvPicPr/>
          <p:nvPr/>
        </p:nvPicPr>
        <p:blipFill rotWithShape="1">
          <a:blip r:embed="rId2"/>
          <a:srcRect l="36817" t="54282" r="56019" b="30041"/>
          <a:stretch/>
        </p:blipFill>
        <p:spPr bwMode="auto">
          <a:xfrm>
            <a:off x="8478082" y="3987508"/>
            <a:ext cx="1211599" cy="12499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6DEF560E-020A-4A2A-894C-4FE6550C65BC}"/>
              </a:ext>
            </a:extLst>
          </p:cNvPr>
          <p:cNvSpPr txBox="1"/>
          <p:nvPr/>
        </p:nvSpPr>
        <p:spPr>
          <a:xfrm>
            <a:off x="7529431" y="3517776"/>
            <a:ext cx="4191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de-DE" b="1" i="0" dirty="0">
                <a:solidFill>
                  <a:srgbClr val="333333"/>
                </a:solidFill>
                <a:effectLst/>
              </a:rPr>
              <a:t>Bundesprogramm Mehrgenerationenhaus</a:t>
            </a: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B9B1C780-648B-4A10-BA24-8341A82C81C9}"/>
              </a:ext>
            </a:extLst>
          </p:cNvPr>
          <p:cNvSpPr txBox="1">
            <a:spLocks noChangeArrowheads="1"/>
          </p:cNvSpPr>
          <p:nvPr/>
        </p:nvSpPr>
        <p:spPr bwMode="auto">
          <a:xfrm rot="21089703">
            <a:off x="9807520" y="4244864"/>
            <a:ext cx="1661623" cy="7302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Seit 20</a:t>
            </a:r>
            <a:r>
              <a:rPr lang="de-DE" sz="2400" b="1" kern="0" dirty="0">
                <a:solidFill>
                  <a:srgbClr val="003D8F"/>
                </a:solidFill>
                <a:latin typeface="Calibri" pitchFamily="34" charset="0"/>
                <a:cs typeface="Calibri" pitchFamily="34" charset="0"/>
              </a:rPr>
              <a:t>06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003D8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3E49EDD1-229B-4AD4-802F-0D99D2DF305A}"/>
              </a:ext>
            </a:extLst>
          </p:cNvPr>
          <p:cNvSpPr txBox="1">
            <a:spLocks noChangeArrowheads="1"/>
          </p:cNvSpPr>
          <p:nvPr/>
        </p:nvSpPr>
        <p:spPr bwMode="auto">
          <a:xfrm rot="21089703">
            <a:off x="7699187" y="4963405"/>
            <a:ext cx="3912537" cy="1287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Seit 2017:</a:t>
            </a:r>
          </a:p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3D8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„Gestaltung des demografischen Wandels“</a:t>
            </a:r>
          </a:p>
        </p:txBody>
      </p:sp>
      <p:sp>
        <p:nvSpPr>
          <p:cNvPr id="35" name="Fußzeilenplatzhalter 5">
            <a:extLst>
              <a:ext uri="{FF2B5EF4-FFF2-40B4-BE49-F238E27FC236}">
                <a16:creationId xmlns:a16="http://schemas.microsoft.com/office/drawing/2014/main" id="{CE8BA075-9070-4D14-9A5D-31B80E946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90199" y="6645516"/>
            <a:ext cx="4305300" cy="138499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Logo Mehrgenerationshaus – Startseite des Bundesprogramms Mehrgenerationshäuser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3394BA3-54CC-4966-A442-40A40F7AF116}"/>
              </a:ext>
            </a:extLst>
          </p:cNvPr>
          <p:cNvSpPr txBox="1"/>
          <p:nvPr/>
        </p:nvSpPr>
        <p:spPr>
          <a:xfrm rot="20316651">
            <a:off x="4634454" y="4564478"/>
            <a:ext cx="39846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1" dirty="0">
                <a:solidFill>
                  <a:srgbClr val="FF0000"/>
                </a:solidFill>
              </a:rPr>
              <a:t>Федеральная программа </a:t>
            </a:r>
            <a:endParaRPr lang="de-DE" b="1" dirty="0">
              <a:solidFill>
                <a:srgbClr val="FF0000"/>
              </a:solidFill>
            </a:endParaRPr>
          </a:p>
          <a:p>
            <a:pPr algn="ctr" fontAlgn="base"/>
            <a:r>
              <a:rPr lang="ru-RU" b="1" dirty="0">
                <a:solidFill>
                  <a:srgbClr val="FF0000"/>
                </a:solidFill>
              </a:rPr>
              <a:t>«Дом нескольких поколений»</a:t>
            </a:r>
            <a:endParaRPr lang="de-DE" b="1" i="0" dirty="0">
              <a:solidFill>
                <a:srgbClr val="FF0000"/>
              </a:solidFill>
              <a:effectLst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5FF61F6-7132-484D-8C97-F942569A5943}"/>
              </a:ext>
            </a:extLst>
          </p:cNvPr>
          <p:cNvSpPr txBox="1"/>
          <p:nvPr/>
        </p:nvSpPr>
        <p:spPr>
          <a:xfrm rot="489526">
            <a:off x="8003278" y="435889"/>
            <a:ext cx="159697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lvl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Меры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0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0" grpId="0" animBg="1"/>
      <p:bldP spid="2" grpId="0" animBg="1"/>
      <p:bldP spid="3" grpId="0" animBg="1"/>
      <p:bldP spid="7" grpId="0" animBg="1"/>
      <p:bldP spid="8" grpId="0" animBg="1"/>
      <p:bldP spid="9" grpId="0" animBg="1"/>
      <p:bldP spid="21" grpId="0" animBg="1"/>
      <p:bldP spid="23" grpId="0" animBg="1"/>
      <p:bldP spid="28" grpId="0"/>
      <p:bldP spid="30" grpId="0" animBg="1"/>
      <p:bldP spid="32" grpId="0" animBg="1"/>
      <p:bldP spid="35" grpId="0"/>
      <p:bldP spid="4" grpId="0"/>
      <p:bldP spid="22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3">
        <a:dk1>
          <a:srgbClr val="000000"/>
        </a:dk1>
        <a:lt1>
          <a:srgbClr val="FFFFFF"/>
        </a:lt1>
        <a:dk2>
          <a:srgbClr val="1F497D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14">
        <a:dk1>
          <a:srgbClr val="000000"/>
        </a:dk1>
        <a:lt1>
          <a:srgbClr val="FFFFFF"/>
        </a:lt1>
        <a:dk2>
          <a:srgbClr val="1F497D"/>
        </a:dk2>
        <a:lt2>
          <a:srgbClr val="808080"/>
        </a:lt2>
        <a:accent1>
          <a:srgbClr val="FFFFFF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4C4C4"/>
        </a:accent6>
        <a:hlink>
          <a:srgbClr val="898989"/>
        </a:hlink>
        <a:folHlink>
          <a:srgbClr val="5656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15">
        <a:dk1>
          <a:srgbClr val="000000"/>
        </a:dk1>
        <a:lt1>
          <a:srgbClr val="FFFFFF"/>
        </a:lt1>
        <a:dk2>
          <a:srgbClr val="1F497D"/>
        </a:dk2>
        <a:lt2>
          <a:srgbClr val="D9D9D9"/>
        </a:lt2>
        <a:accent1>
          <a:srgbClr val="FFFFFF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4C4C4"/>
        </a:accent6>
        <a:hlink>
          <a:srgbClr val="898989"/>
        </a:hlink>
        <a:folHlink>
          <a:srgbClr val="5656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16">
        <a:dk1>
          <a:srgbClr val="000000"/>
        </a:dk1>
        <a:lt1>
          <a:srgbClr val="FFFFFF"/>
        </a:lt1>
        <a:dk2>
          <a:srgbClr val="1F497D"/>
        </a:dk2>
        <a:lt2>
          <a:srgbClr val="898989"/>
        </a:lt2>
        <a:accent1>
          <a:srgbClr val="FFFFFF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4C4C4"/>
        </a:accent6>
        <a:hlink>
          <a:srgbClr val="898989"/>
        </a:hlink>
        <a:folHlink>
          <a:srgbClr val="56565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0204_Praesentationsmaster_der_HVF 16zu9.pptx" id="{403EF163-E399-4278-BF2A-1303653A7097}" vid="{D0D18929-0863-4443-AA15-479ABFB3D2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200204_Praesentationsmaster_der_HVF_16zu9 (1)</Template>
  <TotalTime>0</TotalTime>
  <Words>443</Words>
  <Application>Microsoft Office PowerPoint</Application>
  <PresentationFormat>Breitbild</PresentationFormat>
  <Paragraphs>229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Larissa-Design</vt:lpstr>
      <vt:lpstr>Office</vt:lpstr>
      <vt:lpstr>PowerPoint-Präsentation</vt:lpstr>
      <vt:lpstr>PowerPoint-Präsentation</vt:lpstr>
      <vt:lpstr>PowerPoint-Präsentation</vt:lpstr>
      <vt:lpstr>Demografie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Schulz</dc:creator>
  <cp:lastModifiedBy>Martin Schulz</cp:lastModifiedBy>
  <cp:revision>95</cp:revision>
  <dcterms:created xsi:type="dcterms:W3CDTF">2020-02-19T16:27:46Z</dcterms:created>
  <dcterms:modified xsi:type="dcterms:W3CDTF">2020-10-02T05:24:32Z</dcterms:modified>
</cp:coreProperties>
</file>