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handoutMasterIdLst>
    <p:handoutMasterId r:id="rId15"/>
  </p:handoutMasterIdLst>
  <p:sldIdLst>
    <p:sldId id="318" r:id="rId2"/>
    <p:sldId id="723" r:id="rId3"/>
    <p:sldId id="724" r:id="rId4"/>
    <p:sldId id="725" r:id="rId5"/>
    <p:sldId id="786" r:id="rId6"/>
    <p:sldId id="716" r:id="rId7"/>
    <p:sldId id="717" r:id="rId8"/>
    <p:sldId id="718" r:id="rId9"/>
    <p:sldId id="719" r:id="rId10"/>
    <p:sldId id="785" r:id="rId11"/>
    <p:sldId id="727" r:id="rId12"/>
    <p:sldId id="729" r:id="rId13"/>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898989"/>
    <a:srgbClr val="C50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1" autoAdjust="0"/>
    <p:restoredTop sz="94580" autoAdjust="0"/>
  </p:normalViewPr>
  <p:slideViewPr>
    <p:cSldViewPr snapToGrid="0" snapToObjects="1">
      <p:cViewPr varScale="1">
        <p:scale>
          <a:sx n="72" d="100"/>
          <a:sy n="72" d="100"/>
        </p:scale>
        <p:origin x="13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26"/>
    </p:cViewPr>
  </p:sorterViewPr>
  <p:notesViewPr>
    <p:cSldViewPr snapToGrid="0" snapToObjects="1">
      <p:cViewPr varScale="1">
        <p:scale>
          <a:sx n="57" d="100"/>
          <a:sy n="57" d="100"/>
        </p:scale>
        <p:origin x="-3054" y="-109"/>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Mann</c:v>
                </c:pt>
              </c:strCache>
            </c:strRef>
          </c:tx>
          <c:invertIfNegative val="0"/>
          <c:cat>
            <c:strRef>
              <c:f>Tabelle1!$A$2:$A$4</c:f>
              <c:strCache>
                <c:ptCount val="3"/>
                <c:pt idx="0">
                  <c:v>wahrgenommene Kompetenz</c:v>
                </c:pt>
                <c:pt idx="1">
                  <c:v>Einfluss auf das Ergebnis</c:v>
                </c:pt>
                <c:pt idx="2">
                  <c:v>Führungs- kompetenz</c:v>
                </c:pt>
              </c:strCache>
            </c:strRef>
          </c:cat>
          <c:val>
            <c:numRef>
              <c:f>Tabelle1!$B$2:$B$4</c:f>
              <c:numCache>
                <c:formatCode>General</c:formatCode>
                <c:ptCount val="3"/>
                <c:pt idx="0">
                  <c:v>7.29</c:v>
                </c:pt>
                <c:pt idx="1">
                  <c:v>6.5</c:v>
                </c:pt>
                <c:pt idx="2">
                  <c:v>6.53</c:v>
                </c:pt>
              </c:numCache>
            </c:numRef>
          </c:val>
          <c:extLst>
            <c:ext xmlns:c16="http://schemas.microsoft.com/office/drawing/2014/chart" uri="{C3380CC4-5D6E-409C-BE32-E72D297353CC}">
              <c16:uniqueId val="{00000000-5295-4340-B0E1-1D3407E4DC08}"/>
            </c:ext>
          </c:extLst>
        </c:ser>
        <c:ser>
          <c:idx val="1"/>
          <c:order val="1"/>
          <c:tx>
            <c:strRef>
              <c:f>Tabelle1!$C$1</c:f>
              <c:strCache>
                <c:ptCount val="1"/>
                <c:pt idx="0">
                  <c:v>Frau</c:v>
                </c:pt>
              </c:strCache>
            </c:strRef>
          </c:tx>
          <c:invertIfNegative val="0"/>
          <c:cat>
            <c:strRef>
              <c:f>Tabelle1!$A$2:$A$4</c:f>
              <c:strCache>
                <c:ptCount val="3"/>
                <c:pt idx="0">
                  <c:v>wahrgenommene Kompetenz</c:v>
                </c:pt>
                <c:pt idx="1">
                  <c:v>Einfluss auf das Ergebnis</c:v>
                </c:pt>
                <c:pt idx="2">
                  <c:v>Führungs- kompetenz</c:v>
                </c:pt>
              </c:strCache>
            </c:strRef>
          </c:cat>
          <c:val>
            <c:numRef>
              <c:f>Tabelle1!$C$2:$C$4</c:f>
              <c:numCache>
                <c:formatCode>General</c:formatCode>
                <c:ptCount val="3"/>
                <c:pt idx="0">
                  <c:v>5.64</c:v>
                </c:pt>
                <c:pt idx="1">
                  <c:v>5.33</c:v>
                </c:pt>
                <c:pt idx="2">
                  <c:v>4.7300000000000004</c:v>
                </c:pt>
              </c:numCache>
            </c:numRef>
          </c:val>
          <c:extLst>
            <c:ext xmlns:c16="http://schemas.microsoft.com/office/drawing/2014/chart" uri="{C3380CC4-5D6E-409C-BE32-E72D297353CC}">
              <c16:uniqueId val="{00000001-5295-4340-B0E1-1D3407E4DC08}"/>
            </c:ext>
          </c:extLst>
        </c:ser>
        <c:dLbls>
          <c:showLegendKey val="0"/>
          <c:showVal val="0"/>
          <c:showCatName val="0"/>
          <c:showSerName val="0"/>
          <c:showPercent val="0"/>
          <c:showBubbleSize val="0"/>
        </c:dLbls>
        <c:gapWidth val="150"/>
        <c:axId val="507770256"/>
        <c:axId val="507769864"/>
      </c:barChart>
      <c:catAx>
        <c:axId val="507770256"/>
        <c:scaling>
          <c:orientation val="minMax"/>
        </c:scaling>
        <c:delete val="0"/>
        <c:axPos val="b"/>
        <c:numFmt formatCode="General" sourceLinked="0"/>
        <c:majorTickMark val="out"/>
        <c:minorTickMark val="none"/>
        <c:tickLblPos val="nextTo"/>
        <c:crossAx val="507769864"/>
        <c:crosses val="autoZero"/>
        <c:auto val="1"/>
        <c:lblAlgn val="ctr"/>
        <c:lblOffset val="100"/>
        <c:noMultiLvlLbl val="0"/>
      </c:catAx>
      <c:valAx>
        <c:axId val="507769864"/>
        <c:scaling>
          <c:orientation val="minMax"/>
          <c:max val="9"/>
          <c:min val="1"/>
        </c:scaling>
        <c:delete val="0"/>
        <c:axPos val="l"/>
        <c:majorGridlines/>
        <c:title>
          <c:tx>
            <c:rich>
              <a:bodyPr rot="-5400000" vert="horz"/>
              <a:lstStyle/>
              <a:p>
                <a:pPr>
                  <a:defRPr/>
                </a:pPr>
                <a:r>
                  <a:rPr lang="de-DE" dirty="0"/>
                  <a:t>Zuschreibung                                                  (1 = überhaupt nicht, 9 = sehr)</a:t>
                </a:r>
              </a:p>
            </c:rich>
          </c:tx>
          <c:overlay val="0"/>
        </c:title>
        <c:numFmt formatCode="General" sourceLinked="1"/>
        <c:majorTickMark val="out"/>
        <c:minorTickMark val="none"/>
        <c:tickLblPos val="nextTo"/>
        <c:crossAx val="507770256"/>
        <c:crosses val="autoZero"/>
        <c:crossBetween val="between"/>
      </c:valAx>
    </c:plotArea>
    <c:legend>
      <c:legendPos val="r"/>
      <c:overlay val="0"/>
    </c:legend>
    <c:plotVisOnly val="1"/>
    <c:dispBlanksAs val="gap"/>
    <c:showDLblsOverMax val="0"/>
  </c:chart>
  <c:txPr>
    <a:bodyPr/>
    <a:lstStyle/>
    <a:p>
      <a:pPr>
        <a:defRPr sz="1800">
          <a:latin typeface="Calibri" panose="020F0502020204030204" pitchFamily="34" charset="0"/>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quarter" idx="1"/>
          </p:nvPr>
        </p:nvSpPr>
        <p:spPr>
          <a:xfrm>
            <a:off x="0" y="9430867"/>
            <a:ext cx="2946400" cy="495780"/>
          </a:xfrm>
          <a:prstGeom prst="rect">
            <a:avLst/>
          </a:prstGeom>
        </p:spPr>
        <p:txBody>
          <a:bodyPr vert="horz" lIns="91440" tIns="45720" rIns="91440" bIns="45720" rtlCol="0" anchor="b"/>
          <a:lstStyle>
            <a:lvl1pPr algn="r">
              <a:defRPr sz="1200"/>
            </a:lvl1pPr>
          </a:lstStyle>
          <a:p>
            <a:pPr algn="l"/>
            <a:r>
              <a:rPr lang="de-DE" dirty="0"/>
              <a:t>Druckdatum: </a:t>
            </a:r>
            <a:fld id="{2CC421D4-D4AD-4237-9FF2-1741A7F8FD4C}" type="datetimeFigureOut">
              <a:rPr lang="de-DE" smtClean="0"/>
              <a:pPr algn="l"/>
              <a:t>14.10.2020</a:t>
            </a:fld>
            <a:endParaRPr lang="de-DE" dirty="0"/>
          </a:p>
        </p:txBody>
      </p:sp>
      <p:sp>
        <p:nvSpPr>
          <p:cNvPr id="3" name="Foliennummernplatzhalter 2"/>
          <p:cNvSpPr>
            <a:spLocks noGrp="1"/>
          </p:cNvSpPr>
          <p:nvPr>
            <p:ph type="sldNum" sz="quarter" idx="3"/>
          </p:nvPr>
        </p:nvSpPr>
        <p:spPr>
          <a:xfrm>
            <a:off x="3849688" y="9430867"/>
            <a:ext cx="2946400" cy="495780"/>
          </a:xfrm>
          <a:prstGeom prst="rect">
            <a:avLst/>
          </a:prstGeom>
        </p:spPr>
        <p:txBody>
          <a:bodyPr vert="horz" lIns="91440" tIns="45720" rIns="91440" bIns="45720" rtlCol="0" anchor="b"/>
          <a:lstStyle>
            <a:lvl1pPr algn="r">
              <a:defRPr sz="1200"/>
            </a:lvl1pPr>
          </a:lstStyle>
          <a:p>
            <a:r>
              <a:rPr lang="de-DE" dirty="0"/>
              <a:t>Seite: </a:t>
            </a:r>
            <a:fld id="{F2147507-D985-4618-A1A1-C256AEF931B1}" type="slidenum">
              <a:rPr lang="de-DE" smtClean="0"/>
              <a:t>‹Nr.›</a:t>
            </a:fld>
            <a:endParaRPr lang="de-DE" dirty="0"/>
          </a:p>
        </p:txBody>
      </p:sp>
      <p:sp>
        <p:nvSpPr>
          <p:cNvPr id="5" name="Kopfzeilenplatzhalter 4"/>
          <p:cNvSpPr>
            <a:spLocks noGrp="1"/>
          </p:cNvSpPr>
          <p:nvPr>
            <p:ph type="hdr" sz="quarter"/>
          </p:nvPr>
        </p:nvSpPr>
        <p:spPr>
          <a:xfrm>
            <a:off x="0" y="1"/>
            <a:ext cx="2946400" cy="495780"/>
          </a:xfrm>
          <a:prstGeom prst="rect">
            <a:avLst/>
          </a:prstGeom>
        </p:spPr>
        <p:txBody>
          <a:bodyPr vert="horz" lIns="91440" tIns="45720" rIns="91440" bIns="45720" rtlCol="0"/>
          <a:lstStyle>
            <a:lvl1pPr algn="l">
              <a:defRPr sz="1200"/>
            </a:lvl1pPr>
          </a:lstStyle>
          <a:p>
            <a:r>
              <a:rPr lang="de-DE" sz="1600" dirty="0"/>
              <a:t>Titel</a:t>
            </a:r>
          </a:p>
          <a:p>
            <a:r>
              <a:rPr lang="de-DE" dirty="0"/>
              <a:t>Prof. Dr. XY</a:t>
            </a:r>
            <a:r>
              <a:rPr lang="de-DE" sz="1600" dirty="0"/>
              <a:t> </a:t>
            </a:r>
          </a:p>
        </p:txBody>
      </p:sp>
      <p:pic>
        <p:nvPicPr>
          <p:cNvPr id="10" name="Bild 6" descr="Logo_Text.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63310" y="34617"/>
            <a:ext cx="463503" cy="922326"/>
          </a:xfrm>
          <a:prstGeom prst="rect">
            <a:avLst/>
          </a:prstGeom>
          <a:noFill/>
          <a:ln w="9525">
            <a:noFill/>
            <a:miter lim="800000"/>
            <a:headEnd/>
            <a:tailEnd/>
          </a:ln>
        </p:spPr>
      </p:pic>
      <p:sp>
        <p:nvSpPr>
          <p:cNvPr id="4" name="Textfeld 3"/>
          <p:cNvSpPr txBox="1"/>
          <p:nvPr/>
        </p:nvSpPr>
        <p:spPr>
          <a:xfrm>
            <a:off x="5226411" y="1814"/>
            <a:ext cx="1571264" cy="581613"/>
          </a:xfrm>
          <a:prstGeom prst="rect">
            <a:avLst/>
          </a:prstGeom>
          <a:noFill/>
        </p:spPr>
        <p:txBody>
          <a:bodyPr wrap="none" rtlCol="0">
            <a:spAutoFit/>
          </a:bodyPr>
          <a:lstStyle/>
          <a:p>
            <a:r>
              <a:rPr lang="de-DE" sz="800" b="1" dirty="0">
                <a:solidFill>
                  <a:srgbClr val="1F497D"/>
                </a:solidFill>
              </a:rPr>
              <a:t>Hochschule für öffentliche</a:t>
            </a:r>
            <a:br>
              <a:rPr lang="de-DE" sz="800" b="1" dirty="0">
                <a:solidFill>
                  <a:srgbClr val="1F497D"/>
                </a:solidFill>
              </a:rPr>
            </a:br>
            <a:r>
              <a:rPr lang="de-DE" sz="800" b="1" dirty="0">
                <a:solidFill>
                  <a:srgbClr val="1F497D"/>
                </a:solidFill>
              </a:rPr>
              <a:t>Verwaltung und Finanzen</a:t>
            </a:r>
          </a:p>
          <a:p>
            <a:r>
              <a:rPr lang="de-DE" sz="800" b="1" dirty="0">
                <a:solidFill>
                  <a:srgbClr val="1F497D"/>
                </a:solidFill>
              </a:rPr>
              <a:t>Ludwigsburg</a:t>
            </a:r>
          </a:p>
          <a:p>
            <a:r>
              <a:rPr lang="de-DE" sz="800" dirty="0">
                <a:solidFill>
                  <a:srgbClr val="1F497D"/>
                </a:solidFill>
              </a:rPr>
              <a:t>University of Applied Sciences</a:t>
            </a:r>
          </a:p>
        </p:txBody>
      </p:sp>
    </p:spTree>
    <p:extLst>
      <p:ext uri="{BB962C8B-B14F-4D97-AF65-F5344CB8AC3E}">
        <p14:creationId xmlns:p14="http://schemas.microsoft.com/office/powerpoint/2010/main" val="53756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de-DE" sz="1600" dirty="0"/>
              <a:t>Titel</a:t>
            </a:r>
          </a:p>
          <a:p>
            <a:r>
              <a:rPr lang="de-DE" dirty="0"/>
              <a:t>Prof. Dr. XY</a:t>
            </a:r>
          </a:p>
        </p:txBody>
      </p:sp>
      <p:sp>
        <p:nvSpPr>
          <p:cNvPr id="9223" name="Rectangle 7"/>
          <p:cNvSpPr>
            <a:spLocks noGrp="1" noChangeArrowheads="1"/>
          </p:cNvSpPr>
          <p:nvPr>
            <p:ph type="sldNum" sz="quarter" idx="5"/>
          </p:nvPr>
        </p:nvSpPr>
        <p:spPr bwMode="auto">
          <a:xfrm>
            <a:off x="3850446" y="9430092"/>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r>
              <a:rPr lang="de-DE" dirty="0"/>
              <a:t>Seite: </a:t>
            </a:r>
            <a:fld id="{D08C8BFB-2325-4EAF-B6F9-46A4B821F81F}" type="slidenum">
              <a:rPr lang="de-DE" smtClean="0"/>
              <a:pPr/>
              <a:t>‹Nr.›</a:t>
            </a:fld>
            <a:endParaRPr lang="de-DE" dirty="0"/>
          </a:p>
        </p:txBody>
      </p:sp>
      <p:sp>
        <p:nvSpPr>
          <p:cNvPr id="2" name="Datumsplatzhalter 1"/>
          <p:cNvSpPr>
            <a:spLocks noGrp="1"/>
          </p:cNvSpPr>
          <p:nvPr>
            <p:ph type="dt" idx="1"/>
          </p:nvPr>
        </p:nvSpPr>
        <p:spPr>
          <a:xfrm>
            <a:off x="-741" y="9432446"/>
            <a:ext cx="2946400" cy="495780"/>
          </a:xfrm>
          <a:prstGeom prst="rect">
            <a:avLst/>
          </a:prstGeom>
        </p:spPr>
        <p:txBody>
          <a:bodyPr vert="horz" lIns="91440" tIns="45720" rIns="91440" bIns="45720" rtlCol="0" anchor="b"/>
          <a:lstStyle>
            <a:lvl1pPr algn="r">
              <a:defRPr sz="1200"/>
            </a:lvl1pPr>
          </a:lstStyle>
          <a:p>
            <a:pPr algn="l"/>
            <a:r>
              <a:rPr lang="de-DE" dirty="0"/>
              <a:t>Druckdatum: </a:t>
            </a:r>
            <a:fld id="{509C55F5-2A3E-4085-9D2B-EDDD9A2CAE0B}" type="datetimeFigureOut">
              <a:rPr lang="de-DE" smtClean="0"/>
              <a:pPr algn="l"/>
              <a:t>14.10.2020</a:t>
            </a:fld>
            <a:endParaRPr lang="de-DE" dirty="0"/>
          </a:p>
        </p:txBody>
      </p:sp>
      <p:pic>
        <p:nvPicPr>
          <p:cNvPr id="9" name="Bild 6" descr="Logo_Text.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63310" y="34617"/>
            <a:ext cx="463503" cy="922326"/>
          </a:xfrm>
          <a:prstGeom prst="rect">
            <a:avLst/>
          </a:prstGeom>
          <a:noFill/>
          <a:ln w="9525">
            <a:noFill/>
            <a:miter lim="800000"/>
            <a:headEnd/>
            <a:tailEnd/>
          </a:ln>
        </p:spPr>
      </p:pic>
      <p:sp>
        <p:nvSpPr>
          <p:cNvPr id="10" name="Textfeld 9"/>
          <p:cNvSpPr txBox="1"/>
          <p:nvPr/>
        </p:nvSpPr>
        <p:spPr>
          <a:xfrm>
            <a:off x="5226411" y="1814"/>
            <a:ext cx="1571264" cy="581613"/>
          </a:xfrm>
          <a:prstGeom prst="rect">
            <a:avLst/>
          </a:prstGeom>
          <a:noFill/>
        </p:spPr>
        <p:txBody>
          <a:bodyPr wrap="none" rtlCol="0">
            <a:spAutoFit/>
          </a:bodyPr>
          <a:lstStyle/>
          <a:p>
            <a:r>
              <a:rPr lang="de-DE" sz="800" b="1" dirty="0">
                <a:solidFill>
                  <a:srgbClr val="1F497D"/>
                </a:solidFill>
              </a:rPr>
              <a:t>Hochschule für öffentliche</a:t>
            </a:r>
            <a:br>
              <a:rPr lang="de-DE" sz="800" b="1" dirty="0">
                <a:solidFill>
                  <a:srgbClr val="1F497D"/>
                </a:solidFill>
              </a:rPr>
            </a:br>
            <a:r>
              <a:rPr lang="de-DE" sz="800" b="1" dirty="0">
                <a:solidFill>
                  <a:srgbClr val="1F497D"/>
                </a:solidFill>
              </a:rPr>
              <a:t>Verwaltung und Finanzen</a:t>
            </a:r>
          </a:p>
          <a:p>
            <a:r>
              <a:rPr lang="de-DE" sz="800" b="1" dirty="0">
                <a:solidFill>
                  <a:srgbClr val="1F497D"/>
                </a:solidFill>
              </a:rPr>
              <a:t>Ludwigsburg</a:t>
            </a:r>
          </a:p>
          <a:p>
            <a:r>
              <a:rPr lang="de-DE" sz="800" dirty="0">
                <a:solidFill>
                  <a:srgbClr val="1F497D"/>
                </a:solidFill>
              </a:rPr>
              <a:t>University of Applied Sciences</a:t>
            </a:r>
          </a:p>
        </p:txBody>
      </p:sp>
      <p:sp>
        <p:nvSpPr>
          <p:cNvPr id="3" name="Folienbildplatzhalter 2"/>
          <p:cNvSpPr>
            <a:spLocks noGrp="1" noRot="1" noChangeAspect="1"/>
          </p:cNvSpPr>
          <p:nvPr>
            <p:ph type="sldImg" idx="2"/>
          </p:nvPr>
        </p:nvSpPr>
        <p:spPr>
          <a:xfrm>
            <a:off x="917575" y="1033463"/>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4" name="Notizenplatzhalter 3"/>
          <p:cNvSpPr>
            <a:spLocks noGrp="1"/>
          </p:cNvSpPr>
          <p:nvPr>
            <p:ph type="body" sz="quarter" idx="3"/>
          </p:nvPr>
        </p:nvSpPr>
        <p:spPr>
          <a:xfrm>
            <a:off x="903290" y="5183899"/>
            <a:ext cx="5108755" cy="3850029"/>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357787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08C8BFB-2325-4EAF-B6F9-46A4B821F81F}" type="slidenum">
              <a:rPr lang="de-DE" smtClean="0"/>
              <a:pPr/>
              <a:t>1</a:t>
            </a:fld>
            <a:endParaRPr lang="de-DE"/>
          </a:p>
        </p:txBody>
      </p:sp>
    </p:spTree>
    <p:extLst>
      <p:ext uri="{BB962C8B-B14F-4D97-AF65-F5344CB8AC3E}">
        <p14:creationId xmlns:p14="http://schemas.microsoft.com/office/powerpoint/2010/main" val="2840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Arial" charset="0"/>
                <a:ea typeface="+mn-ea"/>
                <a:cs typeface="+mn-cs"/>
              </a:rPr>
              <a:t>Verwaltungsspitzen in den Landkreisen und Stadtkreisen bzw. kreisfreien Städten in den Flächenländern sowie in den Bezirken der Stadtstaaten</a:t>
            </a:r>
          </a:p>
          <a:p>
            <a:r>
              <a:rPr lang="de-DE" sz="1200" b="1" i="0" u="none" strike="noStrike" kern="1200" baseline="0" dirty="0">
                <a:solidFill>
                  <a:schemeClr val="tx1"/>
                </a:solidFill>
                <a:latin typeface="Arial" charset="0"/>
                <a:ea typeface="+mn-ea"/>
                <a:cs typeface="+mn-cs"/>
              </a:rPr>
              <a:t>Beschreibung des Indikators:</a:t>
            </a:r>
          </a:p>
          <a:p>
            <a:r>
              <a:rPr lang="de-DE" sz="1200" b="1" i="0" u="none" strike="noStrike" kern="1200" baseline="0" dirty="0">
                <a:solidFill>
                  <a:schemeClr val="tx1"/>
                </a:solidFill>
                <a:latin typeface="Arial" charset="0"/>
                <a:ea typeface="+mn-ea"/>
                <a:cs typeface="+mn-cs"/>
              </a:rPr>
              <a:t>Definition: </a:t>
            </a:r>
            <a:r>
              <a:rPr lang="de-DE" sz="1200" b="0" i="0" u="none" strike="noStrike" kern="1200" baseline="0" dirty="0">
                <a:solidFill>
                  <a:schemeClr val="tx1"/>
                </a:solidFill>
                <a:latin typeface="Arial" charset="0"/>
                <a:ea typeface="+mn-ea"/>
                <a:cs typeface="+mn-cs"/>
              </a:rPr>
              <a:t>Prozentualer Anteil der von Frauen besetzten Verwaltungsspitzenpositionen in den Stadt- und Landkreisen bzw. kreisfreien Städten sowie in den Bezirken der Stadtstaaten</a:t>
            </a:r>
          </a:p>
          <a:p>
            <a:r>
              <a:rPr lang="de-DE" sz="1200" b="1" i="0" u="none" strike="noStrike" kern="1200" baseline="0" dirty="0">
                <a:solidFill>
                  <a:schemeClr val="tx1"/>
                </a:solidFill>
                <a:latin typeface="Arial" charset="0"/>
                <a:ea typeface="+mn-ea"/>
                <a:cs typeface="+mn-cs"/>
              </a:rPr>
              <a:t>Methodische Hinweise: </a:t>
            </a:r>
            <a:r>
              <a:rPr lang="de-DE" sz="1200" b="0" i="0" u="none" strike="noStrike" kern="1200" baseline="0" dirty="0">
                <a:solidFill>
                  <a:schemeClr val="tx1"/>
                </a:solidFill>
                <a:latin typeface="Arial" charset="0"/>
                <a:ea typeface="+mn-ea"/>
                <a:cs typeface="+mn-cs"/>
              </a:rPr>
              <a:t>Erfasst werden die Zahl der Verwaltungsspitzen in den Land- und Stadtkreisen bzw. kreisfreien Städten sowie in den Bezirken der Stadtstaaten und die Anzahl der Frauen, die diese Position einnehmen. Zu den Verwaltungsspitzen zählen die Oberbürgermeisterinnen/-meister sowie Landrätinnen/Landräte. Bürgermeisterinnen /-meister von kreisangehörigen Gemeinden sind nicht berücksichtigt, auch wenn sie die Amtsbezeichnung „Oberbürgermeisterin/-meister“ tragen. In den Stadtstaaten werden ausschließlich die Verwaltungsspitzenpositionen in den Bezirken erfasst; in Berlin und Hamburg die Bezirksamtsleitungen. Nicht miteinbezogen ist die Bremerhavener </a:t>
            </a:r>
            <a:r>
              <a:rPr lang="de-DE" sz="1200" b="0" i="0" u="none" strike="noStrike" kern="1200" baseline="0" dirty="0" err="1">
                <a:solidFill>
                  <a:schemeClr val="tx1"/>
                </a:solidFill>
                <a:latin typeface="Arial" charset="0"/>
                <a:ea typeface="+mn-ea"/>
                <a:cs typeface="+mn-cs"/>
              </a:rPr>
              <a:t>Kom-munalebene.</a:t>
            </a:r>
            <a:r>
              <a:rPr lang="de-DE" sz="1200" b="1" i="0" u="none" strike="noStrike" kern="1200" baseline="0" dirty="0" err="1">
                <a:solidFill>
                  <a:schemeClr val="tx1"/>
                </a:solidFill>
                <a:latin typeface="Arial" charset="0"/>
                <a:ea typeface="+mn-ea"/>
                <a:cs typeface="+mn-cs"/>
              </a:rPr>
              <a:t>Datenquelle</a:t>
            </a:r>
            <a:r>
              <a:rPr lang="de-DE" sz="1200" b="1" i="0" u="none" strike="noStrike" kern="1200" baseline="0" dirty="0">
                <a:solidFill>
                  <a:schemeClr val="tx1"/>
                </a:solidFill>
                <a:latin typeface="Arial" charset="0"/>
                <a:ea typeface="+mn-ea"/>
                <a:cs typeface="+mn-cs"/>
              </a:rPr>
              <a:t>: </a:t>
            </a:r>
            <a:r>
              <a:rPr lang="de-DE" sz="1200" b="0" i="0" u="none" strike="noStrike" kern="1200" baseline="0" dirty="0">
                <a:solidFill>
                  <a:schemeClr val="tx1"/>
                </a:solidFill>
                <a:latin typeface="Arial" charset="0"/>
                <a:ea typeface="+mn-ea"/>
                <a:cs typeface="+mn-cs"/>
              </a:rPr>
              <a:t>Eigene Erhebung der GFMK (Stand: November 2008 und Dezember 2011)</a:t>
            </a:r>
          </a:p>
          <a:p>
            <a:r>
              <a:rPr lang="de-DE" sz="1200" b="0" i="0" u="none" strike="noStrike" kern="1200" baseline="0" dirty="0">
                <a:solidFill>
                  <a:schemeClr val="tx1"/>
                </a:solidFill>
                <a:latin typeface="Arial" charset="0"/>
                <a:ea typeface="+mn-ea"/>
                <a:cs typeface="+mn-cs"/>
              </a:rPr>
              <a:t>Der Indikator steht für die Beteiligung von Frauen an der Verwaltungsspitze von Landkreisen, Stadtkreisen oder kreisfreien Städten. Er gibt Hinweise auf die Repräsentanz von Frauen an der Spitze von kommunalen Gebietskörperschaften; </a:t>
            </a:r>
            <a:r>
              <a:rPr lang="de-DE" sz="1200" b="1" i="0" u="none" strike="noStrike" kern="1200" baseline="0" dirty="0">
                <a:solidFill>
                  <a:schemeClr val="tx1"/>
                </a:solidFill>
                <a:latin typeface="Arial" charset="0"/>
                <a:ea typeface="+mn-ea"/>
                <a:cs typeface="+mn-cs"/>
              </a:rPr>
              <a:t>I </a:t>
            </a:r>
            <a:r>
              <a:rPr lang="de-DE" sz="1200" b="1" i="0" u="none" strike="noStrike" kern="1200" baseline="0" dirty="0" err="1">
                <a:solidFill>
                  <a:schemeClr val="tx1"/>
                </a:solidFill>
                <a:latin typeface="Arial" charset="0"/>
                <a:ea typeface="+mn-ea"/>
                <a:cs typeface="+mn-cs"/>
              </a:rPr>
              <a:t>I</a:t>
            </a:r>
            <a:r>
              <a:rPr lang="de-DE" sz="1200" b="1" i="0" u="none" strike="noStrike" kern="1200" baseline="0" dirty="0">
                <a:solidFill>
                  <a:schemeClr val="tx1"/>
                </a:solidFill>
                <a:latin typeface="Arial" charset="0"/>
                <a:ea typeface="+mn-ea"/>
                <a:cs typeface="+mn-cs"/>
              </a:rPr>
              <a:t> </a:t>
            </a:r>
            <a:r>
              <a:rPr lang="de-DE" sz="1200" b="1" i="0" u="none" strike="noStrike" kern="1200" baseline="0" dirty="0" err="1">
                <a:solidFill>
                  <a:schemeClr val="tx1"/>
                </a:solidFill>
                <a:latin typeface="Arial" charset="0"/>
                <a:ea typeface="+mn-ea"/>
                <a:cs typeface="+mn-cs"/>
              </a:rPr>
              <a:t>I</a:t>
            </a:r>
            <a:r>
              <a:rPr lang="de-DE" sz="1200" b="1" i="0" u="none" strike="noStrike" kern="1200" baseline="0" dirty="0">
                <a:solidFill>
                  <a:schemeClr val="tx1"/>
                </a:solidFill>
                <a:latin typeface="Arial" charset="0"/>
                <a:ea typeface="+mn-ea"/>
                <a:cs typeface="+mn-cs"/>
              </a:rPr>
              <a:t> </a:t>
            </a:r>
            <a:endParaRPr lang="de-DE" sz="1200" b="0" i="0" u="none" strike="noStrike" kern="1200" baseline="0" dirty="0">
              <a:solidFill>
                <a:schemeClr val="tx1"/>
              </a:solidFill>
              <a:latin typeface="Arial" charset="0"/>
              <a:ea typeface="+mn-ea"/>
              <a:cs typeface="+mn-cs"/>
            </a:endParaRPr>
          </a:p>
          <a:p>
            <a:r>
              <a:rPr lang="de-DE" sz="1200" b="0" i="0" u="none" strike="noStrike" kern="1200" baseline="0" dirty="0">
                <a:solidFill>
                  <a:schemeClr val="tx1"/>
                </a:solidFill>
                <a:latin typeface="Arial" charset="0"/>
                <a:ea typeface="+mn-ea"/>
                <a:cs typeface="+mn-cs"/>
              </a:rPr>
              <a:t>gesellschaftliche Anerkennung kommunalpolitischer Führungs- und Leitungskompetenzen von Frauen durch die Wählerinnen und Wähler bzw. die für die Wahl verantwortlichen politischen Organe; </a:t>
            </a:r>
          </a:p>
          <a:p>
            <a:r>
              <a:rPr lang="de-DE" sz="1200" b="0" i="0" u="none" strike="noStrike" kern="1200" baseline="0" dirty="0">
                <a:solidFill>
                  <a:schemeClr val="tx1"/>
                </a:solidFill>
                <a:latin typeface="Arial" charset="0"/>
                <a:ea typeface="+mn-ea"/>
                <a:cs typeface="+mn-cs"/>
              </a:rPr>
              <a:t>Bereitschaft von Frauen, sich auf solche Ämter zu bewerben. </a:t>
            </a:r>
          </a:p>
          <a:p>
            <a:endParaRPr lang="de-DE" sz="1200" b="0" i="0" u="none" strike="noStrike" kern="1200" baseline="0" dirty="0">
              <a:solidFill>
                <a:schemeClr val="tx1"/>
              </a:solidFill>
              <a:latin typeface="Arial" charset="0"/>
              <a:ea typeface="+mn-ea"/>
              <a:cs typeface="+mn-cs"/>
            </a:endParaRPr>
          </a:p>
          <a:p>
            <a:r>
              <a:rPr lang="de-DE" sz="1200" b="0" i="0" u="none" strike="noStrike" kern="1200" baseline="0" dirty="0">
                <a:solidFill>
                  <a:schemeClr val="tx1"/>
                </a:solidFill>
                <a:latin typeface="Arial" charset="0"/>
                <a:ea typeface="+mn-ea"/>
                <a:cs typeface="+mn-cs"/>
              </a:rPr>
              <a:t>Insgesamt waren zum Stand Dezember 2011 von 435 Verwaltungsspitzen im Sinne der vorgenannten Definition 8,3 % oder absolut 36 mit Frauen besetzt. Dabei reicht die Spanne von 0 % bis hin zu 37,5 %. </a:t>
            </a:r>
            <a:endParaRPr lang="de-DE" dirty="0"/>
          </a:p>
          <a:p>
            <a:endParaRPr lang="de-DE" dirty="0"/>
          </a:p>
        </p:txBody>
      </p:sp>
      <p:sp>
        <p:nvSpPr>
          <p:cNvPr id="4" name="Foliennummernplatzhalter 3"/>
          <p:cNvSpPr>
            <a:spLocks noGrp="1"/>
          </p:cNvSpPr>
          <p:nvPr>
            <p:ph type="sldNum" sz="quarter" idx="10"/>
          </p:nvPr>
        </p:nvSpPr>
        <p:spPr/>
        <p:txBody>
          <a:bodyPr/>
          <a:lstStyle/>
          <a:p>
            <a:r>
              <a:rPr lang="de-DE"/>
              <a:t>Seite: </a:t>
            </a:r>
            <a:fld id="{D08C8BFB-2325-4EAF-B6F9-46A4B821F81F}" type="slidenum">
              <a:rPr lang="de-DE" smtClean="0"/>
              <a:pPr/>
              <a:t>4</a:t>
            </a:fld>
            <a:endParaRPr lang="de-DE" dirty="0"/>
          </a:p>
        </p:txBody>
      </p:sp>
    </p:spTree>
    <p:extLst>
      <p:ext uri="{BB962C8B-B14F-4D97-AF65-F5344CB8AC3E}">
        <p14:creationId xmlns:p14="http://schemas.microsoft.com/office/powerpoint/2010/main" val="35720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1">
          <a:blip r:embed="rId2" cstate="print">
            <a:alphaModFix amt="2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55700" y="2425153"/>
            <a:ext cx="6911975" cy="2088000"/>
          </a:xfrm>
        </p:spPr>
        <p:txBody>
          <a:bodyPr anchor="t"/>
          <a:lstStyle>
            <a:lvl1pPr algn="l">
              <a:defRPr sz="4400" b="1" u="none">
                <a:solidFill>
                  <a:schemeClr val="tx1"/>
                </a:solidFill>
                <a:latin typeface="Calibri" panose="020F0502020204030204" pitchFamily="34" charset="0"/>
              </a:defRPr>
            </a:lvl1pPr>
          </a:lstStyle>
          <a:p>
            <a:r>
              <a:rPr lang="de-DE"/>
              <a:t>Titelmasterformat durch Klicken bearbeiten</a:t>
            </a:r>
            <a:endParaRPr lang="de-DE" dirty="0"/>
          </a:p>
        </p:txBody>
      </p:sp>
      <p:sp>
        <p:nvSpPr>
          <p:cNvPr id="4099" name="Rectangle 3"/>
          <p:cNvSpPr>
            <a:spLocks noGrp="1" noChangeArrowheads="1"/>
          </p:cNvSpPr>
          <p:nvPr>
            <p:ph type="subTitle" idx="1" hasCustomPrompt="1"/>
          </p:nvPr>
        </p:nvSpPr>
        <p:spPr>
          <a:xfrm>
            <a:off x="1202172" y="4960619"/>
            <a:ext cx="6823620" cy="1260000"/>
          </a:xfrm>
        </p:spPr>
        <p:txBody>
          <a:bodyPr anchor="t"/>
          <a:lstStyle>
            <a:lvl1pPr marL="0" indent="0">
              <a:buNone/>
              <a:defRPr sz="2400" b="0" baseline="0">
                <a:solidFill>
                  <a:schemeClr val="tx1"/>
                </a:solidFill>
                <a:ea typeface="ＭＳ Ｐゴシック" charset="-128"/>
                <a:cs typeface="Arial" charset="0"/>
              </a:defRPr>
            </a:lvl1pPr>
          </a:lstStyle>
          <a:p>
            <a:r>
              <a:rPr lang="de-DE" dirty="0"/>
              <a:t>Anlass, Ort, Datum, Referent…</a:t>
            </a:r>
          </a:p>
        </p:txBody>
      </p:sp>
      <p:pic>
        <p:nvPicPr>
          <p:cNvPr id="2" name="Grafik 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81630" y="352143"/>
            <a:ext cx="2630424" cy="15118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390345" y="6576119"/>
            <a:ext cx="1069975" cy="184666"/>
          </a:xfrm>
        </p:spPr>
        <p:txBody>
          <a:bodyPr/>
          <a:lstStyle>
            <a:lvl1pPr>
              <a:defRPr/>
            </a:lvl1pPr>
          </a:lstStyle>
          <a:p>
            <a:fld id="{9EB30E07-AB46-4064-9E3A-3E5AC3DAE5DC}" type="datetime1">
              <a:rPr lang="de-DE" smtClean="0"/>
              <a:t>14.10.2020</a:t>
            </a:fld>
            <a:endParaRPr lang="de-DE" dirty="0"/>
          </a:p>
        </p:txBody>
      </p:sp>
      <p:sp>
        <p:nvSpPr>
          <p:cNvPr id="5" name="Foliennummernplatzhalter 4"/>
          <p:cNvSpPr>
            <a:spLocks noGrp="1"/>
          </p:cNvSpPr>
          <p:nvPr>
            <p:ph type="sldNum" sz="quarter" idx="11"/>
          </p:nvPr>
        </p:nvSpPr>
        <p:spPr>
          <a:xfrm>
            <a:off x="7975060" y="6576119"/>
            <a:ext cx="778596" cy="184666"/>
          </a:xfrm>
        </p:spPr>
        <p:txBody>
          <a:bodyPr/>
          <a:lstStyle>
            <a:lvl1pPr>
              <a:defRPr/>
            </a:lvl1pPr>
          </a:lstStyle>
          <a:p>
            <a:r>
              <a:rPr lang="de-DE" dirty="0"/>
              <a:t>Folie </a:t>
            </a:r>
            <a:fld id="{093E722E-E959-4059-ADFD-FCBD542DC6C4}" type="slidenum">
              <a:rPr lang="de-DE" smtClean="0"/>
              <a:pPr/>
              <a:t>‹Nr.›</a:t>
            </a:fld>
            <a:endParaRPr lang="de-DE" dirty="0"/>
          </a:p>
        </p:txBody>
      </p:sp>
      <p:sp>
        <p:nvSpPr>
          <p:cNvPr id="12" name="Inhaltsplatzhalter 11"/>
          <p:cNvSpPr>
            <a:spLocks noGrp="1"/>
          </p:cNvSpPr>
          <p:nvPr>
            <p:ph sz="quarter" idx="13"/>
          </p:nvPr>
        </p:nvSpPr>
        <p:spPr>
          <a:xfrm>
            <a:off x="390346" y="1409700"/>
            <a:ext cx="8358798" cy="4870800"/>
          </a:xfrm>
        </p:spPr>
        <p:txBody>
          <a:bodyPr>
            <a:noAutofit/>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tangle 2"/>
          <p:cNvSpPr>
            <a:spLocks noGrp="1" noChangeArrowheads="1"/>
          </p:cNvSpPr>
          <p:nvPr>
            <p:ph type="title"/>
          </p:nvPr>
        </p:nvSpPr>
        <p:spPr bwMode="auto">
          <a:xfrm>
            <a:off x="1320284" y="202503"/>
            <a:ext cx="6503432"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de-DE"/>
              <a:t>Titelmasterformat durch Klicken bearbeiten</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bg>
      <p:bgPr>
        <a:solidFill>
          <a:schemeClr val="bg1"/>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fld id="{9EB30E07-AB46-4064-9E3A-3E5AC3DAE5DC}" type="datetime1">
              <a:rPr lang="de-DE" smtClean="0"/>
              <a:t>14.10.2020</a:t>
            </a:fld>
            <a:endParaRPr lang="de-DE" dirty="0"/>
          </a:p>
        </p:txBody>
      </p:sp>
      <p:sp>
        <p:nvSpPr>
          <p:cNvPr id="5" name="Foliennummernplatzhalter 4"/>
          <p:cNvSpPr>
            <a:spLocks noGrp="1"/>
          </p:cNvSpPr>
          <p:nvPr>
            <p:ph type="sldNum" sz="quarter" idx="11"/>
          </p:nvPr>
        </p:nvSpPr>
        <p:spPr/>
        <p:txBody>
          <a:bodyPr/>
          <a:lstStyle>
            <a:lvl1pPr>
              <a:defRPr/>
            </a:lvl1pPr>
          </a:lstStyle>
          <a:p>
            <a:r>
              <a:rPr lang="de-DE" dirty="0"/>
              <a:t>Folie </a:t>
            </a:r>
            <a:fld id="{093E722E-E959-4059-ADFD-FCBD542DC6C4}" type="slidenum">
              <a:rPr lang="de-DE" smtClean="0"/>
              <a:pPr/>
              <a:t>‹Nr.›</a:t>
            </a:fld>
            <a:endParaRPr lang="de-DE" dirty="0"/>
          </a:p>
        </p:txBody>
      </p:sp>
      <p:sp>
        <p:nvSpPr>
          <p:cNvPr id="12" name="Inhaltsplatzhalter 11"/>
          <p:cNvSpPr>
            <a:spLocks noGrp="1"/>
          </p:cNvSpPr>
          <p:nvPr>
            <p:ph sz="quarter" idx="13"/>
          </p:nvPr>
        </p:nvSpPr>
        <p:spPr>
          <a:xfrm>
            <a:off x="390346" y="1409700"/>
            <a:ext cx="3960000" cy="48708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11"/>
          <p:cNvSpPr>
            <a:spLocks noGrp="1"/>
          </p:cNvSpPr>
          <p:nvPr>
            <p:ph sz="quarter" idx="14"/>
          </p:nvPr>
        </p:nvSpPr>
        <p:spPr>
          <a:xfrm>
            <a:off x="4789143" y="1409700"/>
            <a:ext cx="3960000" cy="48708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tangle 2"/>
          <p:cNvSpPr>
            <a:spLocks noGrp="1" noChangeArrowheads="1"/>
          </p:cNvSpPr>
          <p:nvPr>
            <p:ph type="title"/>
          </p:nvPr>
        </p:nvSpPr>
        <p:spPr bwMode="auto">
          <a:xfrm>
            <a:off x="1320284" y="202503"/>
            <a:ext cx="6503432"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de-DE"/>
              <a:t>Titelmasterformat durch Klicken bearbeiten</a:t>
            </a:r>
            <a:endParaRPr lang="de-DE" dirty="0"/>
          </a:p>
        </p:txBody>
      </p:sp>
    </p:spTree>
    <p:extLst>
      <p:ext uri="{BB962C8B-B14F-4D97-AF65-F5344CB8AC3E}">
        <p14:creationId xmlns:p14="http://schemas.microsoft.com/office/powerpoint/2010/main" val="258046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D0D7C60-F626-499A-B558-87DFEC7F865B}" type="datetime1">
              <a:rPr lang="de-DE" smtClean="0"/>
              <a:t>14.10.2020</a:t>
            </a:fld>
            <a:endParaRPr lang="de-DE" dirty="0"/>
          </a:p>
        </p:txBody>
      </p:sp>
      <p:sp>
        <p:nvSpPr>
          <p:cNvPr id="4" name="Foliennummernplatzhalter 3"/>
          <p:cNvSpPr>
            <a:spLocks noGrp="1"/>
          </p:cNvSpPr>
          <p:nvPr>
            <p:ph type="sldNum" sz="quarter" idx="11"/>
          </p:nvPr>
        </p:nvSpPr>
        <p:spPr/>
        <p:txBody>
          <a:bodyPr/>
          <a:lstStyle/>
          <a:p>
            <a:r>
              <a:rPr lang="de-DE" dirty="0"/>
              <a:t>Folie </a:t>
            </a:r>
            <a:fld id="{D72554A6-D873-4F9F-BCD8-4C53195D3395}" type="slidenum">
              <a:rPr lang="de-DE" smtClean="0"/>
              <a:pPr/>
              <a:t>‹Nr.›</a:t>
            </a:fld>
            <a:endParaRPr lang="de-DE" dirty="0"/>
          </a:p>
        </p:txBody>
      </p:sp>
      <p:sp>
        <p:nvSpPr>
          <p:cNvPr id="6" name="Rectangle 2"/>
          <p:cNvSpPr>
            <a:spLocks noGrp="1" noChangeArrowheads="1"/>
          </p:cNvSpPr>
          <p:nvPr>
            <p:ph type="title"/>
          </p:nvPr>
        </p:nvSpPr>
        <p:spPr bwMode="auto">
          <a:xfrm>
            <a:off x="1320284" y="202503"/>
            <a:ext cx="6503432"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de-DE"/>
              <a:t>Titelmasterformat durch Klicken bearbeiten</a:t>
            </a:r>
            <a:endParaRPr lang="de-DE" dirty="0"/>
          </a:p>
        </p:txBody>
      </p:sp>
    </p:spTree>
    <p:extLst>
      <p:ext uri="{BB962C8B-B14F-4D97-AF65-F5344CB8AC3E}">
        <p14:creationId xmlns:p14="http://schemas.microsoft.com/office/powerpoint/2010/main" val="290605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übersich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lvl1pPr>
          </a:lstStyle>
          <a:p>
            <a:fld id="{C4E9209B-58AA-402B-8D7C-B735DB8BC02B}" type="datetime1">
              <a:rPr lang="de-DE" smtClean="0"/>
              <a:t>14.10.2020</a:t>
            </a:fld>
            <a:endParaRPr lang="de-DE" dirty="0"/>
          </a:p>
        </p:txBody>
      </p:sp>
      <p:sp>
        <p:nvSpPr>
          <p:cNvPr id="4" name="Foliennummernplatzhalter 3"/>
          <p:cNvSpPr>
            <a:spLocks noGrp="1"/>
          </p:cNvSpPr>
          <p:nvPr>
            <p:ph type="sldNum" sz="quarter" idx="11"/>
          </p:nvPr>
        </p:nvSpPr>
        <p:spPr/>
        <p:txBody>
          <a:bodyPr/>
          <a:lstStyle>
            <a:lvl1pPr>
              <a:defRPr/>
            </a:lvl1pPr>
          </a:lstStyle>
          <a:p>
            <a:r>
              <a:rPr lang="de-DE" dirty="0"/>
              <a:t>Folie </a:t>
            </a:r>
            <a:fld id="{676C4FB6-DF90-4333-BB47-47E840B6B637}" type="slidenum">
              <a:rPr lang="de-DE" smtClean="0"/>
              <a:pPr/>
              <a:t>‹Nr.›</a:t>
            </a:fld>
            <a:endParaRPr lang="de-DE" dirty="0"/>
          </a:p>
        </p:txBody>
      </p:sp>
      <p:sp>
        <p:nvSpPr>
          <p:cNvPr id="5" name="Fußzeilenplatzhalter 4"/>
          <p:cNvSpPr>
            <a:spLocks noGrp="1"/>
          </p:cNvSpPr>
          <p:nvPr>
            <p:ph type="ftr" sz="quarter" idx="12"/>
          </p:nvPr>
        </p:nvSpPr>
        <p:spPr/>
        <p:txBody>
          <a:bodyPr/>
          <a:lstStyle>
            <a:lvl1pPr>
              <a:defRPr/>
            </a:lvl1pPr>
          </a:lstStyle>
          <a:p>
            <a:r>
              <a:rPr lang="de-DE" dirty="0"/>
              <a:t>Prof. Dr. habil. Anna Steidle</a:t>
            </a:r>
          </a:p>
        </p:txBody>
      </p:sp>
      <p:sp>
        <p:nvSpPr>
          <p:cNvPr id="6" name="Line 4"/>
          <p:cNvSpPr>
            <a:spLocks noChangeShapeType="1"/>
          </p:cNvSpPr>
          <p:nvPr userDrawn="1">
            <p:custDataLst>
              <p:tags r:id="rId1"/>
            </p:custDataLst>
          </p:nvPr>
        </p:nvSpPr>
        <p:spPr bwMode="auto">
          <a:xfrm flipH="1">
            <a:off x="-1096" y="2654762"/>
            <a:ext cx="5472000" cy="0"/>
          </a:xfrm>
          <a:prstGeom prst="line">
            <a:avLst/>
          </a:prstGeom>
          <a:ln w="57150">
            <a:solidFill>
              <a:srgbClr val="1F497D"/>
            </a:solidFill>
            <a:headEnd/>
            <a:tailEnd/>
          </a:ln>
        </p:spPr>
        <p:style>
          <a:lnRef idx="1">
            <a:schemeClr val="accent1"/>
          </a:lnRef>
          <a:fillRef idx="0">
            <a:schemeClr val="accent1"/>
          </a:fillRef>
          <a:effectRef idx="0">
            <a:schemeClr val="accent1"/>
          </a:effectRef>
          <a:fontRef idx="minor">
            <a:schemeClr val="tx1"/>
          </a:fontRef>
        </p:style>
        <p:txBody>
          <a:bodyPr wrap="none" lIns="93296" tIns="46648" rIns="93296" bIns="46648" anchor="ctr"/>
          <a:lstStyle/>
          <a:p>
            <a:endParaRPr lang="de-DE" dirty="0"/>
          </a:p>
        </p:txBody>
      </p:sp>
      <p:sp>
        <p:nvSpPr>
          <p:cNvPr id="7" name="Line 5"/>
          <p:cNvSpPr>
            <a:spLocks noChangeShapeType="1"/>
          </p:cNvSpPr>
          <p:nvPr userDrawn="1">
            <p:custDataLst>
              <p:tags r:id="rId2"/>
            </p:custDataLst>
          </p:nvPr>
        </p:nvSpPr>
        <p:spPr bwMode="auto">
          <a:xfrm flipH="1">
            <a:off x="3698960" y="4911081"/>
            <a:ext cx="5436000" cy="1619"/>
          </a:xfrm>
          <a:prstGeom prst="line">
            <a:avLst/>
          </a:prstGeom>
          <a:ln w="57150">
            <a:solidFill>
              <a:srgbClr val="1F497D"/>
            </a:solidFill>
            <a:headEnd/>
            <a:tailEnd/>
          </a:ln>
        </p:spPr>
        <p:style>
          <a:lnRef idx="1">
            <a:schemeClr val="accent1"/>
          </a:lnRef>
          <a:fillRef idx="0">
            <a:schemeClr val="accent1"/>
          </a:fillRef>
          <a:effectRef idx="0">
            <a:schemeClr val="accent1"/>
          </a:effectRef>
          <a:fontRef idx="minor">
            <a:schemeClr val="tx1"/>
          </a:fontRef>
        </p:style>
        <p:txBody>
          <a:bodyPr wrap="none" lIns="93296" tIns="46648" rIns="93296" bIns="46648" anchor="ctr"/>
          <a:lstStyle/>
          <a:p>
            <a:endParaRPr lang="de-DE" dirty="0"/>
          </a:p>
        </p:txBody>
      </p:sp>
      <p:sp>
        <p:nvSpPr>
          <p:cNvPr id="9" name="Inhaltsplatzhalter 8"/>
          <p:cNvSpPr>
            <a:spLocks noGrp="1"/>
          </p:cNvSpPr>
          <p:nvPr>
            <p:ph sz="quarter" idx="13" hasCustomPrompt="1"/>
          </p:nvPr>
        </p:nvSpPr>
        <p:spPr>
          <a:xfrm>
            <a:off x="390345" y="3247662"/>
            <a:ext cx="8363311" cy="1070520"/>
          </a:xfrm>
        </p:spPr>
        <p:txBody>
          <a:bodyPr anchor="ctr"/>
          <a:lstStyle>
            <a:lvl1pPr marL="0" indent="0" algn="ctr">
              <a:buNone/>
              <a:defRPr sz="3600" b="1" baseline="0">
                <a:solidFill>
                  <a:srgbClr val="1F497D"/>
                </a:solidFill>
              </a:defRPr>
            </a:lvl1pPr>
          </a:lstStyle>
          <a:p>
            <a:pPr lvl="0"/>
            <a:r>
              <a:rPr lang="de-DE" dirty="0"/>
              <a:t>Abschnittsübersicht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284" y="202503"/>
            <a:ext cx="6503432"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de-DE" dirty="0"/>
              <a:t>Titelmasterformat kann durch Klicken hinzugefügt werden</a:t>
            </a:r>
          </a:p>
        </p:txBody>
      </p:sp>
      <p:sp>
        <p:nvSpPr>
          <p:cNvPr id="1027" name="Rectangle 3"/>
          <p:cNvSpPr>
            <a:spLocks noGrp="1" noChangeArrowheads="1"/>
          </p:cNvSpPr>
          <p:nvPr>
            <p:ph type="body" idx="1"/>
          </p:nvPr>
        </p:nvSpPr>
        <p:spPr bwMode="auto">
          <a:xfrm>
            <a:off x="390346" y="1395417"/>
            <a:ext cx="8358798" cy="48703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de-DE" dirty="0"/>
              <a:t>1. Ebene</a:t>
            </a:r>
          </a:p>
          <a:p>
            <a:pPr lvl="1"/>
            <a:r>
              <a:rPr lang="de-DE" dirty="0"/>
              <a:t>2. Ebene</a:t>
            </a:r>
          </a:p>
          <a:p>
            <a:pPr lvl="2"/>
            <a:r>
              <a:rPr lang="de-DE" dirty="0"/>
              <a:t>3. Ebene</a:t>
            </a:r>
          </a:p>
          <a:p>
            <a:pPr lvl="3"/>
            <a:r>
              <a:rPr lang="de-DE" dirty="0"/>
              <a:t>4. Ebene</a:t>
            </a:r>
          </a:p>
          <a:p>
            <a:pPr lvl="4"/>
            <a:r>
              <a:rPr lang="de-DE" dirty="0"/>
              <a:t>5. Ebene</a:t>
            </a:r>
          </a:p>
          <a:p>
            <a:pPr lvl="5"/>
            <a:r>
              <a:rPr lang="de-DE" dirty="0"/>
              <a:t>6. Ebene</a:t>
            </a:r>
          </a:p>
          <a:p>
            <a:pPr lvl="6"/>
            <a:r>
              <a:rPr lang="de-DE" dirty="0"/>
              <a:t>7. Ebene</a:t>
            </a:r>
          </a:p>
          <a:p>
            <a:pPr lvl="7"/>
            <a:r>
              <a:rPr lang="de-DE" dirty="0"/>
              <a:t>8. Ebene</a:t>
            </a:r>
          </a:p>
          <a:p>
            <a:pPr lvl="8"/>
            <a:r>
              <a:rPr lang="de-DE" dirty="0"/>
              <a:t>9. Ebene</a:t>
            </a:r>
          </a:p>
        </p:txBody>
      </p:sp>
      <p:sp>
        <p:nvSpPr>
          <p:cNvPr id="1028" name="Rectangle 4"/>
          <p:cNvSpPr>
            <a:spLocks noGrp="1" noChangeArrowheads="1"/>
          </p:cNvSpPr>
          <p:nvPr>
            <p:ph type="dt" sz="half" idx="2"/>
          </p:nvPr>
        </p:nvSpPr>
        <p:spPr bwMode="auto">
          <a:xfrm>
            <a:off x="390345" y="6576119"/>
            <a:ext cx="106997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200">
                <a:solidFill>
                  <a:srgbClr val="1F497D"/>
                </a:solidFill>
              </a:defRPr>
            </a:lvl1pPr>
          </a:lstStyle>
          <a:p>
            <a:fld id="{10E17575-841D-4A24-8F1F-539CEE4DCA5B}" type="datetime1">
              <a:rPr lang="de-DE" smtClean="0"/>
              <a:t>14.10.2020</a:t>
            </a:fld>
            <a:endParaRPr lang="de-DE" dirty="0"/>
          </a:p>
        </p:txBody>
      </p:sp>
      <p:sp>
        <p:nvSpPr>
          <p:cNvPr id="1030" name="Rectangle 6"/>
          <p:cNvSpPr>
            <a:spLocks noGrp="1" noChangeArrowheads="1"/>
          </p:cNvSpPr>
          <p:nvPr>
            <p:ph type="sldNum" sz="quarter" idx="4"/>
          </p:nvPr>
        </p:nvSpPr>
        <p:spPr bwMode="auto">
          <a:xfrm>
            <a:off x="7975060" y="6576119"/>
            <a:ext cx="778596" cy="184666"/>
          </a:xfrm>
          <a:prstGeom prst="rect">
            <a:avLst/>
          </a:prstGeom>
          <a:noFill/>
          <a:ln w="9525">
            <a:noFill/>
            <a:miter lim="800000"/>
            <a:headEnd/>
            <a:tailEnd/>
          </a:ln>
          <a:effectLst/>
        </p:spPr>
        <p:txBody>
          <a:bodyPr vert="horz" wrap="square" lIns="91440" tIns="0" rIns="0" bIns="0" numCol="1" anchor="t" anchorCtr="0" compatLnSpc="1">
            <a:prstTxWarp prst="textNoShape">
              <a:avLst/>
            </a:prstTxWarp>
            <a:spAutoFit/>
          </a:bodyPr>
          <a:lstStyle>
            <a:lvl1pPr algn="r">
              <a:defRPr sz="1200">
                <a:solidFill>
                  <a:srgbClr val="1F497D"/>
                </a:solidFill>
              </a:defRPr>
            </a:lvl1pPr>
          </a:lstStyle>
          <a:p>
            <a:r>
              <a:rPr lang="de-DE" dirty="0"/>
              <a:t>Folie </a:t>
            </a:r>
            <a:fld id="{D72554A6-D873-4F9F-BCD8-4C53195D3395}" type="slidenum">
              <a:rPr lang="de-DE" smtClean="0"/>
              <a:pPr/>
              <a:t>‹Nr.›</a:t>
            </a:fld>
            <a:endParaRPr lang="de-DE" dirty="0"/>
          </a:p>
        </p:txBody>
      </p:sp>
      <p:sp>
        <p:nvSpPr>
          <p:cNvPr id="1036" name="Rectangle 12"/>
          <p:cNvSpPr>
            <a:spLocks noGrp="1" noChangeArrowheads="1"/>
          </p:cNvSpPr>
          <p:nvPr>
            <p:ph type="ftr" sz="quarter" idx="3"/>
          </p:nvPr>
        </p:nvSpPr>
        <p:spPr bwMode="auto">
          <a:xfrm>
            <a:off x="1850665" y="6576119"/>
            <a:ext cx="573405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ctr">
              <a:defRPr sz="1200">
                <a:solidFill>
                  <a:srgbClr val="1F497D"/>
                </a:solidFill>
              </a:defRPr>
            </a:lvl1pPr>
          </a:lstStyle>
          <a:p>
            <a:r>
              <a:rPr lang="de-DE" dirty="0"/>
              <a:t>Prof. Dr. habil. Anna Steidle</a:t>
            </a:r>
          </a:p>
        </p:txBody>
      </p:sp>
      <p:sp>
        <p:nvSpPr>
          <p:cNvPr id="1038" name="Line 14"/>
          <p:cNvSpPr>
            <a:spLocks noChangeShapeType="1"/>
          </p:cNvSpPr>
          <p:nvPr/>
        </p:nvSpPr>
        <p:spPr bwMode="auto">
          <a:xfrm>
            <a:off x="66675" y="6525986"/>
            <a:ext cx="1133475" cy="0"/>
          </a:xfrm>
          <a:prstGeom prst="line">
            <a:avLst/>
          </a:prstGeom>
          <a:noFill/>
          <a:ln w="19050">
            <a:solidFill>
              <a:srgbClr val="D9D9D9"/>
            </a:solidFill>
            <a:round/>
            <a:headEnd/>
            <a:tailEnd/>
          </a:ln>
          <a:effectLst/>
        </p:spPr>
        <p:txBody>
          <a:bodyPr/>
          <a:lstStyle/>
          <a:p>
            <a:endParaRPr lang="de-DE" dirty="0"/>
          </a:p>
        </p:txBody>
      </p:sp>
      <p:cxnSp>
        <p:nvCxnSpPr>
          <p:cNvPr id="3" name="Gerader Verbinder 2"/>
          <p:cNvCxnSpPr/>
          <p:nvPr/>
        </p:nvCxnSpPr>
        <p:spPr bwMode="auto">
          <a:xfrm>
            <a:off x="0" y="1182461"/>
            <a:ext cx="9144000" cy="0"/>
          </a:xfrm>
          <a:prstGeom prst="line">
            <a:avLst/>
          </a:prstGeom>
          <a:solidFill>
            <a:schemeClr val="accent1"/>
          </a:solidFill>
          <a:ln w="76200" cap="flat" cmpd="sng" algn="ctr">
            <a:solidFill>
              <a:srgbClr val="1F497D"/>
            </a:solidFill>
            <a:prstDash val="solid"/>
            <a:round/>
            <a:headEnd type="none" w="med" len="med"/>
            <a:tailEnd type="none" w="med" len="med"/>
          </a:ln>
          <a:effectLst/>
        </p:spPr>
      </p:cxnSp>
      <p:pic>
        <p:nvPicPr>
          <p:cNvPr id="5" name="Grafik 4"/>
          <p:cNvPicPr>
            <a:picLocks noChangeAspect="1"/>
          </p:cNvPicPr>
          <p:nvPr/>
        </p:nvPicPr>
        <p:blipFill rotWithShape="1">
          <a:blip r:embed="rId7" cstate="print">
            <a:extLst>
              <a:ext uri="{28A0092B-C50C-407E-A947-70E740481C1C}">
                <a14:useLocalDpi xmlns:a14="http://schemas.microsoft.com/office/drawing/2010/main" val="0"/>
              </a:ext>
            </a:extLst>
          </a:blip>
          <a:srcRect r="71416"/>
          <a:stretch/>
        </p:blipFill>
        <p:spPr>
          <a:xfrm>
            <a:off x="8286369" y="111420"/>
            <a:ext cx="457962" cy="9208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8" r:id="rId3"/>
    <p:sldLayoutId id="2147483657" r:id="rId4"/>
    <p:sldLayoutId id="2147483656" r:id="rId5"/>
  </p:sldLayoutIdLst>
  <p:hf hdr="0"/>
  <p:txStyles>
    <p:titleStyle>
      <a:lvl1pPr algn="ctr" rtl="0" eaLnBrk="1" fontAlgn="base" hangingPunct="1">
        <a:spcBef>
          <a:spcPct val="0"/>
        </a:spcBef>
        <a:spcAft>
          <a:spcPct val="0"/>
        </a:spcAft>
        <a:defRPr sz="2400" b="1" baseline="0">
          <a:solidFill>
            <a:srgbClr val="1F497D"/>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p:titleStyle>
    <p:bodyStyle>
      <a:lvl1pPr marL="285750" indent="-285750" algn="l" rtl="0" eaLnBrk="1" fontAlgn="base" hangingPunct="1">
        <a:spcBef>
          <a:spcPct val="20000"/>
        </a:spcBef>
        <a:spcAft>
          <a:spcPct val="0"/>
        </a:spcAft>
        <a:buClr>
          <a:srgbClr val="1F497D"/>
        </a:buClr>
        <a:buFont typeface="Wingdings" panose="05000000000000000000" pitchFamily="2" charset="2"/>
        <a:buChar char="Ø"/>
        <a:defRPr sz="1800" baseline="0">
          <a:solidFill>
            <a:schemeClr val="tx1"/>
          </a:solidFill>
          <a:latin typeface="Calibri" panose="020F0502020204030204" pitchFamily="34" charset="0"/>
          <a:ea typeface="+mn-ea"/>
          <a:cs typeface="+mn-cs"/>
        </a:defRPr>
      </a:lvl1pPr>
      <a:lvl2pPr marL="432000" indent="-285750" algn="l" rtl="0" eaLnBrk="1" fontAlgn="base" hangingPunct="1">
        <a:spcBef>
          <a:spcPct val="20000"/>
        </a:spcBef>
        <a:spcAft>
          <a:spcPct val="0"/>
        </a:spcAft>
        <a:buClr>
          <a:srgbClr val="1F497D"/>
        </a:buClr>
        <a:buFont typeface="Courier New" panose="02070309020205020404" pitchFamily="49" charset="0"/>
        <a:buChar char="o"/>
        <a:defRPr sz="1600" baseline="0">
          <a:solidFill>
            <a:schemeClr val="tx1"/>
          </a:solidFill>
          <a:latin typeface="Calibri" panose="020F0502020204030204" pitchFamily="34" charset="0"/>
        </a:defRPr>
      </a:lvl2pPr>
      <a:lvl3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3pPr>
      <a:lvl4pPr marL="576000" indent="-228600" algn="l" rtl="0" eaLnBrk="1" fontAlgn="base" hangingPunct="1">
        <a:spcBef>
          <a:spcPct val="20000"/>
        </a:spcBef>
        <a:spcAft>
          <a:spcPct val="0"/>
        </a:spcAft>
        <a:buClr>
          <a:srgbClr val="1F497D"/>
        </a:buClr>
        <a:buFont typeface="Symbol" panose="05050102010706020507" pitchFamily="18" charset="2"/>
        <a:buChar char="-"/>
        <a:defRPr sz="1600">
          <a:solidFill>
            <a:schemeClr val="tx1"/>
          </a:solidFill>
          <a:latin typeface="Calibri" panose="020F0502020204030204" pitchFamily="34" charset="0"/>
        </a:defRPr>
      </a:lvl4pPr>
      <a:lvl5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5pPr>
      <a:lvl6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6pPr>
      <a:lvl7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7pPr>
      <a:lvl8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8pPr>
      <a:lvl9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55699" y="4462404"/>
            <a:ext cx="7604843" cy="1843092"/>
          </a:xfrm>
        </p:spPr>
        <p:txBody>
          <a:bodyPr/>
          <a:lstStyle/>
          <a:p>
            <a:r>
              <a:rPr lang="de-DE" dirty="0"/>
              <a:t>Prof. Dr. habil. Anna Steidle</a:t>
            </a:r>
          </a:p>
          <a:p>
            <a:endParaRPr lang="de-DE" dirty="0"/>
          </a:p>
          <a:p>
            <a:pPr algn="ctr"/>
            <a:r>
              <a:rPr lang="de-DE" b="1" dirty="0"/>
              <a:t>Digital Days Ludwigsburg – </a:t>
            </a:r>
            <a:r>
              <a:rPr lang="de-DE" b="1" dirty="0" err="1"/>
              <a:t>Saratov</a:t>
            </a:r>
            <a:endParaRPr lang="de-DE" b="1" dirty="0"/>
          </a:p>
          <a:p>
            <a:pPr algn="ctr"/>
            <a:r>
              <a:rPr lang="de-DE" b="1" dirty="0"/>
              <a:t>19.10.2020</a:t>
            </a:r>
          </a:p>
          <a:p>
            <a:endParaRPr lang="de-DE" dirty="0"/>
          </a:p>
          <a:p>
            <a:endParaRPr lang="de-DE" dirty="0"/>
          </a:p>
        </p:txBody>
      </p:sp>
      <p:sp>
        <p:nvSpPr>
          <p:cNvPr id="2055" name="Rectangle 7"/>
          <p:cNvSpPr>
            <a:spLocks noGrp="1" noChangeArrowheads="1"/>
          </p:cNvSpPr>
          <p:nvPr>
            <p:ph type="ctrTitle"/>
          </p:nvPr>
        </p:nvSpPr>
        <p:spPr>
          <a:xfrm>
            <a:off x="1088793" y="1776479"/>
            <a:ext cx="7778093" cy="1231106"/>
          </a:xfrm>
        </p:spPr>
        <p:txBody>
          <a:bodyPr/>
          <a:lstStyle/>
          <a:p>
            <a:r>
              <a:rPr lang="de-DE" sz="3600" dirty="0"/>
              <a:t>Frauen in kommunalen Spitzenpositionen</a:t>
            </a:r>
            <a:r>
              <a:rPr lang="de-DE" b="0" dirty="0"/>
              <a:t>	</a:t>
            </a:r>
          </a:p>
        </p:txBody>
      </p:sp>
      <p:sp>
        <p:nvSpPr>
          <p:cNvPr id="4" name="Rectangle 7">
            <a:extLst>
              <a:ext uri="{FF2B5EF4-FFF2-40B4-BE49-F238E27FC236}">
                <a16:creationId xmlns:a16="http://schemas.microsoft.com/office/drawing/2014/main" id="{66004B01-1F98-4CB5-BA3D-D92CFA4458E5}"/>
              </a:ext>
            </a:extLst>
          </p:cNvPr>
          <p:cNvSpPr txBox="1">
            <a:spLocks noChangeArrowheads="1"/>
          </p:cNvSpPr>
          <p:nvPr/>
        </p:nvSpPr>
        <p:spPr bwMode="auto">
          <a:xfrm>
            <a:off x="1069073" y="3046058"/>
            <a:ext cx="7778093" cy="104644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ru-RU" sz="3400" b="0" kern="0" dirty="0">
                <a:solidFill>
                  <a:srgbClr val="FF0000"/>
                </a:solidFill>
              </a:rPr>
              <a:t>Женщины</a:t>
            </a:r>
            <a:r>
              <a:rPr lang="de-DE" sz="3400" b="0" kern="0" dirty="0">
                <a:solidFill>
                  <a:srgbClr val="FF0000"/>
                </a:solidFill>
              </a:rPr>
              <a:t> </a:t>
            </a:r>
            <a:r>
              <a:rPr lang="az-Cyrl-AZ" sz="3400" b="0" kern="0" dirty="0">
                <a:solidFill>
                  <a:srgbClr val="FF0000"/>
                </a:solidFill>
              </a:rPr>
              <a:t>на руководящих постах</a:t>
            </a:r>
            <a:r>
              <a:rPr lang="ru-RU" sz="3400" b="0" kern="0" dirty="0">
                <a:solidFill>
                  <a:srgbClr val="FF0000"/>
                </a:solidFill>
              </a:rPr>
              <a:t> </a:t>
            </a:r>
            <a:endParaRPr lang="de-DE" sz="3400" b="0" kern="0" dirty="0">
              <a:solidFill>
                <a:srgbClr val="FF0000"/>
              </a:solidFill>
            </a:endParaRPr>
          </a:p>
          <a:p>
            <a:r>
              <a:rPr lang="ru-RU" sz="3400" b="0" kern="0" dirty="0">
                <a:solidFill>
                  <a:srgbClr val="FF0000"/>
                </a:solidFill>
              </a:rPr>
              <a:t>в сфере муниципального управления</a:t>
            </a:r>
            <a:endParaRPr lang="de-DE" sz="3400" b="0" kern="0" dirty="0">
              <a:solidFill>
                <a:srgbClr val="FF0000"/>
              </a:solidFill>
            </a:endParaRPr>
          </a:p>
        </p:txBody>
      </p:sp>
    </p:spTree>
    <p:extLst>
      <p:ext uri="{BB962C8B-B14F-4D97-AF65-F5344CB8AC3E}">
        <p14:creationId xmlns:p14="http://schemas.microsoft.com/office/powerpoint/2010/main" val="346487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ersaal"/>
          <p:cNvPicPr>
            <a:picLocks noChangeAspect="1" noChangeArrowheads="1"/>
          </p:cNvPicPr>
          <p:nvPr/>
        </p:nvPicPr>
        <p:blipFill>
          <a:blip r:embed="rId2">
            <a:lum bright="58000" contrast="-18000"/>
            <a:grayscl/>
            <a:extLst>
              <a:ext uri="{28A0092B-C50C-407E-A947-70E740481C1C}">
                <a14:useLocalDpi xmlns:a14="http://schemas.microsoft.com/office/drawing/2010/main" val="0"/>
              </a:ext>
            </a:extLst>
          </a:blip>
          <a:srcRect/>
          <a:stretch>
            <a:fillRect/>
          </a:stretch>
        </p:blipFill>
        <p:spPr bwMode="auto">
          <a:xfrm>
            <a:off x="2843213" y="1773238"/>
            <a:ext cx="58324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br>
              <a:rPr lang="de-DE" altLang="de-DE" dirty="0"/>
            </a:br>
            <a:r>
              <a:rPr lang="de-DE" altLang="de-DE" dirty="0"/>
              <a:t>... und was meinen SIE?</a:t>
            </a:r>
            <a:endParaRPr lang="de-DE" dirty="0"/>
          </a:p>
        </p:txBody>
      </p:sp>
      <p:sp>
        <p:nvSpPr>
          <p:cNvPr id="3" name="Inhaltsplatzhalter 2"/>
          <p:cNvSpPr>
            <a:spLocks noGrp="1"/>
          </p:cNvSpPr>
          <p:nvPr>
            <p:ph idx="4294967295"/>
          </p:nvPr>
        </p:nvSpPr>
        <p:spPr>
          <a:xfrm>
            <a:off x="415638" y="1714489"/>
            <a:ext cx="7915280" cy="4500594"/>
          </a:xfrm>
          <a:prstGeom prst="rect">
            <a:avLst/>
          </a:prstGeom>
        </p:spPr>
        <p:txBody>
          <a:bodyPr/>
          <a:lstStyle/>
          <a:p>
            <a:r>
              <a:rPr lang="de-DE" altLang="de-DE" dirty="0"/>
              <a:t>Wie können Organisationen und Führungskräfte den (weiblichen) Führungskräftenachwuchs zu fördern?</a:t>
            </a:r>
          </a:p>
          <a:p>
            <a:pPr lvl="1"/>
            <a:endParaRPr lang="de-DE" altLang="de-DE" dirty="0"/>
          </a:p>
          <a:p>
            <a:endParaRPr lang="de-DE" dirty="0"/>
          </a:p>
        </p:txBody>
      </p:sp>
    </p:spTree>
    <p:extLst>
      <p:ext uri="{BB962C8B-B14F-4D97-AF65-F5344CB8AC3E}">
        <p14:creationId xmlns:p14="http://schemas.microsoft.com/office/powerpoint/2010/main" val="224920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t>14.10.2020</a:t>
            </a:fld>
            <a:endParaRPr lang="de-DE" dirty="0"/>
          </a:p>
        </p:txBody>
      </p:sp>
      <p:sp>
        <p:nvSpPr>
          <p:cNvPr id="3" name="Foliennummernplatzhalter 2"/>
          <p:cNvSpPr>
            <a:spLocks noGrp="1"/>
          </p:cNvSpPr>
          <p:nvPr>
            <p:ph type="sldNum" sz="quarter" idx="11"/>
          </p:nvPr>
        </p:nvSpPr>
        <p:spPr/>
        <p:txBody>
          <a:bodyPr/>
          <a:lstStyle/>
          <a:p>
            <a:r>
              <a:rPr lang="de-DE"/>
              <a:t>Folie </a:t>
            </a:r>
            <a:fld id="{093E722E-E959-4059-ADFD-FCBD542DC6C4}" type="slidenum">
              <a:rPr lang="de-DE" smtClean="0"/>
              <a:pPr/>
              <a:t>11</a:t>
            </a:fld>
            <a:endParaRPr lang="de-DE" dirty="0"/>
          </a:p>
        </p:txBody>
      </p:sp>
      <p:sp>
        <p:nvSpPr>
          <p:cNvPr id="6" name="Titel 5"/>
          <p:cNvSpPr>
            <a:spLocks noGrp="1"/>
          </p:cNvSpPr>
          <p:nvPr>
            <p:ph type="title"/>
          </p:nvPr>
        </p:nvSpPr>
        <p:spPr>
          <a:xfrm>
            <a:off x="1320284" y="202503"/>
            <a:ext cx="6503432" cy="738664"/>
          </a:xfrm>
        </p:spPr>
        <p:txBody>
          <a:bodyPr/>
          <a:lstStyle/>
          <a:p>
            <a:r>
              <a:rPr lang="de-DE" dirty="0"/>
              <a:t>Praxisbeispiel:</a:t>
            </a:r>
            <a:br>
              <a:rPr lang="de-DE" dirty="0"/>
            </a:br>
            <a:r>
              <a:rPr lang="de-DE" dirty="0"/>
              <a:t>Münchner Cross-Mentoring-Programm </a:t>
            </a:r>
          </a:p>
        </p:txBody>
      </p:sp>
      <p:sp>
        <p:nvSpPr>
          <p:cNvPr id="7" name="Inhaltsplatzhalter 2"/>
          <p:cNvSpPr txBox="1">
            <a:spLocks/>
          </p:cNvSpPr>
          <p:nvPr/>
        </p:nvSpPr>
        <p:spPr bwMode="auto">
          <a:xfrm>
            <a:off x="415638" y="1714489"/>
            <a:ext cx="5740538" cy="450059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285750" indent="-285750" algn="l" rtl="0" eaLnBrk="1" fontAlgn="base" hangingPunct="1">
              <a:spcBef>
                <a:spcPct val="20000"/>
              </a:spcBef>
              <a:spcAft>
                <a:spcPct val="0"/>
              </a:spcAft>
              <a:buClr>
                <a:srgbClr val="1F497D"/>
              </a:buClr>
              <a:buFont typeface="Wingdings" panose="05000000000000000000" pitchFamily="2" charset="2"/>
              <a:buChar char="Ø"/>
              <a:defRPr sz="1800" baseline="0">
                <a:solidFill>
                  <a:schemeClr val="tx1"/>
                </a:solidFill>
                <a:latin typeface="Calibri" panose="020F0502020204030204" pitchFamily="34" charset="0"/>
                <a:ea typeface="+mn-ea"/>
                <a:cs typeface="+mn-cs"/>
              </a:defRPr>
            </a:lvl1pPr>
            <a:lvl2pPr marL="432000" indent="-285750" algn="l" rtl="0" eaLnBrk="1" fontAlgn="base" hangingPunct="1">
              <a:spcBef>
                <a:spcPct val="20000"/>
              </a:spcBef>
              <a:spcAft>
                <a:spcPct val="0"/>
              </a:spcAft>
              <a:buClr>
                <a:srgbClr val="1F497D"/>
              </a:buClr>
              <a:buFont typeface="Courier New" panose="02070309020205020404" pitchFamily="49" charset="0"/>
              <a:buChar char="o"/>
              <a:defRPr sz="1600" baseline="0">
                <a:solidFill>
                  <a:schemeClr val="tx1"/>
                </a:solidFill>
                <a:latin typeface="Calibri" panose="020F0502020204030204" pitchFamily="34" charset="0"/>
              </a:defRPr>
            </a:lvl2pPr>
            <a:lvl3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3pPr>
            <a:lvl4pPr marL="576000" indent="-228600" algn="l" rtl="0" eaLnBrk="1" fontAlgn="base" hangingPunct="1">
              <a:spcBef>
                <a:spcPct val="20000"/>
              </a:spcBef>
              <a:spcAft>
                <a:spcPct val="0"/>
              </a:spcAft>
              <a:buClr>
                <a:srgbClr val="1F497D"/>
              </a:buClr>
              <a:buFont typeface="Symbol" panose="05050102010706020507" pitchFamily="18" charset="2"/>
              <a:buChar char="-"/>
              <a:defRPr sz="1600">
                <a:solidFill>
                  <a:schemeClr val="tx1"/>
                </a:solidFill>
                <a:latin typeface="Calibri" panose="020F0502020204030204" pitchFamily="34" charset="0"/>
              </a:defRPr>
            </a:lvl4pPr>
            <a:lvl5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5pPr>
            <a:lvl6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6pPr>
            <a:lvl7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7pPr>
            <a:lvl8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8pPr>
            <a:lvl9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9pPr>
          </a:lstStyle>
          <a:p>
            <a:r>
              <a:rPr lang="de-DE" sz="2000" kern="0"/>
              <a:t>seit 2001</a:t>
            </a:r>
          </a:p>
          <a:p>
            <a:r>
              <a:rPr lang="de-DE" sz="2000" kern="0"/>
              <a:t>418 Tandems aus 43 verschiedenen Unternehmen (u.a. Landeshauptstadt München)</a:t>
            </a:r>
          </a:p>
          <a:p>
            <a:endParaRPr lang="de-DE" sz="2000" kern="0"/>
          </a:p>
          <a:p>
            <a:r>
              <a:rPr lang="de-DE" sz="2000" kern="0"/>
              <a:t>Cross-Mentoring als Form des externen formellen Mentorings</a:t>
            </a:r>
          </a:p>
          <a:p>
            <a:r>
              <a:rPr lang="de-DE" sz="2000" kern="0"/>
              <a:t>Begleitung weiblicher Nachwuchskräfte durch eine erfahrene Führungskraft eines Partnerunternehmens über mehrere Monate </a:t>
            </a:r>
          </a:p>
          <a:p>
            <a:r>
              <a:rPr lang="de-DE" sz="2000" kern="0"/>
              <a:t>Regelmäßiger Austausch zu aktuellen beruflichen Themen</a:t>
            </a:r>
            <a:endParaRPr lang="de-DE" sz="2000" kern="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772816"/>
            <a:ext cx="21050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p:cNvSpPr>
          <p:nvPr/>
        </p:nvSpPr>
        <p:spPr bwMode="auto">
          <a:xfrm rot="16200000">
            <a:off x="6382681"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de-DE" sz="1200" b="1" dirty="0">
                <a:solidFill>
                  <a:schemeClr val="accent2"/>
                </a:solidFill>
              </a:rPr>
              <a:t>http://www.e-fellows.net/sixcms_upload/media/116/crossmentoring_projekt.pdf</a:t>
            </a:r>
          </a:p>
        </p:txBody>
      </p:sp>
    </p:spTree>
    <p:extLst>
      <p:ext uri="{BB962C8B-B14F-4D97-AF65-F5344CB8AC3E}">
        <p14:creationId xmlns:p14="http://schemas.microsoft.com/office/powerpoint/2010/main" val="231477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latin typeface="Calibri" panose="020F0502020204030204" pitchFamily="34" charset="0"/>
              </a:rPr>
              <a:t>14.10.2020</a:t>
            </a:fld>
            <a:endParaRPr lang="de-DE" dirty="0">
              <a:latin typeface="Calibri" panose="020F0502020204030204" pitchFamily="34" charset="0"/>
            </a:endParaRPr>
          </a:p>
        </p:txBody>
      </p:sp>
      <p:sp>
        <p:nvSpPr>
          <p:cNvPr id="3" name="Foliennummernplatzhalter 2"/>
          <p:cNvSpPr>
            <a:spLocks noGrp="1"/>
          </p:cNvSpPr>
          <p:nvPr>
            <p:ph type="sldNum" sz="quarter" idx="11"/>
          </p:nvPr>
        </p:nvSpPr>
        <p:spPr/>
        <p:txBody>
          <a:bodyPr/>
          <a:lstStyle/>
          <a:p>
            <a:r>
              <a:rPr lang="de-DE">
                <a:latin typeface="Calibri" panose="020F0502020204030204" pitchFamily="34" charset="0"/>
              </a:rPr>
              <a:t>Folie </a:t>
            </a:r>
            <a:fld id="{093E722E-E959-4059-ADFD-FCBD542DC6C4}" type="slidenum">
              <a:rPr lang="de-DE" smtClean="0">
                <a:latin typeface="Calibri" panose="020F0502020204030204" pitchFamily="34" charset="0"/>
              </a:rPr>
              <a:pPr/>
              <a:t>12</a:t>
            </a:fld>
            <a:endParaRPr lang="de-DE" dirty="0">
              <a:latin typeface="Calibri" panose="020F0502020204030204" pitchFamily="34" charset="0"/>
            </a:endParaRPr>
          </a:p>
        </p:txBody>
      </p:sp>
      <p:sp>
        <p:nvSpPr>
          <p:cNvPr id="6" name="Titel 5"/>
          <p:cNvSpPr>
            <a:spLocks noGrp="1"/>
          </p:cNvSpPr>
          <p:nvPr>
            <p:ph type="title"/>
          </p:nvPr>
        </p:nvSpPr>
        <p:spPr>
          <a:xfrm>
            <a:off x="1320284" y="202503"/>
            <a:ext cx="6503432" cy="738664"/>
          </a:xfrm>
        </p:spPr>
        <p:txBody>
          <a:bodyPr/>
          <a:lstStyle/>
          <a:p>
            <a:r>
              <a:rPr lang="de-DE" dirty="0"/>
              <a:t>Praxisbeispiel 2: </a:t>
            </a:r>
            <a:br>
              <a:rPr lang="de-DE" dirty="0"/>
            </a:br>
            <a:r>
              <a:rPr lang="de-DE" dirty="0"/>
              <a:t>Führen in Teilzeit</a:t>
            </a:r>
          </a:p>
        </p:txBody>
      </p:sp>
      <p:sp>
        <p:nvSpPr>
          <p:cNvPr id="7" name="Rechteck 6"/>
          <p:cNvSpPr/>
          <p:nvPr/>
        </p:nvSpPr>
        <p:spPr>
          <a:xfrm>
            <a:off x="5076056" y="1628801"/>
            <a:ext cx="3168352" cy="468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8" name="Inhaltsplatzhalter 2"/>
          <p:cNvSpPr txBox="1">
            <a:spLocks/>
          </p:cNvSpPr>
          <p:nvPr/>
        </p:nvSpPr>
        <p:spPr bwMode="auto">
          <a:xfrm>
            <a:off x="415638" y="1714489"/>
            <a:ext cx="4156362" cy="450059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285750" indent="-285750" algn="l" rtl="0" eaLnBrk="1" fontAlgn="base" hangingPunct="1">
              <a:spcBef>
                <a:spcPct val="20000"/>
              </a:spcBef>
              <a:spcAft>
                <a:spcPct val="0"/>
              </a:spcAft>
              <a:buClr>
                <a:srgbClr val="1F497D"/>
              </a:buClr>
              <a:buFont typeface="Wingdings" panose="05000000000000000000" pitchFamily="2" charset="2"/>
              <a:buChar char="Ø"/>
              <a:defRPr sz="1800" baseline="0">
                <a:solidFill>
                  <a:schemeClr val="tx1"/>
                </a:solidFill>
                <a:latin typeface="Calibri" panose="020F0502020204030204" pitchFamily="34" charset="0"/>
                <a:ea typeface="+mn-ea"/>
                <a:cs typeface="+mn-cs"/>
              </a:defRPr>
            </a:lvl1pPr>
            <a:lvl2pPr marL="432000" indent="-285750" algn="l" rtl="0" eaLnBrk="1" fontAlgn="base" hangingPunct="1">
              <a:spcBef>
                <a:spcPct val="20000"/>
              </a:spcBef>
              <a:spcAft>
                <a:spcPct val="0"/>
              </a:spcAft>
              <a:buClr>
                <a:srgbClr val="1F497D"/>
              </a:buClr>
              <a:buFont typeface="Courier New" panose="02070309020205020404" pitchFamily="49" charset="0"/>
              <a:buChar char="o"/>
              <a:defRPr sz="1600" baseline="0">
                <a:solidFill>
                  <a:schemeClr val="tx1"/>
                </a:solidFill>
                <a:latin typeface="Calibri" panose="020F0502020204030204" pitchFamily="34" charset="0"/>
              </a:defRPr>
            </a:lvl2pPr>
            <a:lvl3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3pPr>
            <a:lvl4pPr marL="576000" indent="-228600" algn="l" rtl="0" eaLnBrk="1" fontAlgn="base" hangingPunct="1">
              <a:spcBef>
                <a:spcPct val="20000"/>
              </a:spcBef>
              <a:spcAft>
                <a:spcPct val="0"/>
              </a:spcAft>
              <a:buClr>
                <a:srgbClr val="1F497D"/>
              </a:buClr>
              <a:buFont typeface="Symbol" panose="05050102010706020507" pitchFamily="18" charset="2"/>
              <a:buChar char="-"/>
              <a:defRPr sz="1600">
                <a:solidFill>
                  <a:schemeClr val="tx1"/>
                </a:solidFill>
                <a:latin typeface="Calibri" panose="020F0502020204030204" pitchFamily="34" charset="0"/>
              </a:defRPr>
            </a:lvl4pPr>
            <a:lvl5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5pPr>
            <a:lvl6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6pPr>
            <a:lvl7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7pPr>
            <a:lvl8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8pPr>
            <a:lvl9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9pPr>
          </a:lstStyle>
          <a:p>
            <a:r>
              <a:rPr lang="de-DE" sz="2000" kern="0"/>
              <a:t>18% der Führungspositionen in Teilzeit</a:t>
            </a:r>
          </a:p>
          <a:p>
            <a:r>
              <a:rPr lang="de-DE" sz="2000" kern="0"/>
              <a:t>davon 80% Frauen</a:t>
            </a:r>
            <a:r>
              <a:rPr lang="de-DE" sz="1400" kern="0"/>
              <a:t>        (Stand 2013)</a:t>
            </a:r>
            <a:endParaRPr lang="de-DE" sz="1400" kern="0" dirty="0"/>
          </a:p>
        </p:txBody>
      </p:sp>
      <p:pic>
        <p:nvPicPr>
          <p:cNvPr id="9" name="Picture 2" descr="Sandra Gebhart - Abteilungsleiterin Einsatzbetrieb der Branddirektion Mün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2857500" cy="174307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5220072" y="4160091"/>
            <a:ext cx="2857500" cy="2031325"/>
          </a:xfrm>
          <a:prstGeom prst="rect">
            <a:avLst/>
          </a:prstGeom>
          <a:solidFill>
            <a:schemeClr val="lt1"/>
          </a:solidFill>
        </p:spPr>
        <p:txBody>
          <a:bodyPr wrap="square">
            <a:spAutoFit/>
          </a:bodyPr>
          <a:lstStyle/>
          <a:p>
            <a:pPr algn="ctr"/>
            <a:r>
              <a:rPr lang="de-DE" dirty="0">
                <a:latin typeface="Calibri" panose="020F0502020204030204" pitchFamily="34" charset="0"/>
              </a:rPr>
              <a:t>Sandra </a:t>
            </a:r>
            <a:r>
              <a:rPr lang="de-DE" dirty="0" err="1">
                <a:latin typeface="Calibri" panose="020F0502020204030204" pitchFamily="34" charset="0"/>
              </a:rPr>
              <a:t>Gebhart</a:t>
            </a:r>
            <a:r>
              <a:rPr lang="de-DE" dirty="0">
                <a:latin typeface="Calibri" panose="020F0502020204030204" pitchFamily="34" charset="0"/>
              </a:rPr>
              <a:t> (45, 3 Kinder) ist  Abteilungs-leiterin Einsatzbetrieb der Branddirektion München und trägt Verantwortung für 1.200 Mitarbeiterinnen und Mitarbeiter </a:t>
            </a:r>
          </a:p>
        </p:txBody>
      </p:sp>
      <p:pic>
        <p:nvPicPr>
          <p:cNvPr id="11" name="Picture 2" descr="Entwicklung des Anteils von Führungspositionen in Teilz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96952"/>
            <a:ext cx="3960440" cy="310656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2" name="Rechteck 11"/>
          <p:cNvSpPr/>
          <p:nvPr/>
        </p:nvSpPr>
        <p:spPr>
          <a:xfrm>
            <a:off x="5364088" y="1628800"/>
            <a:ext cx="2808312" cy="646331"/>
          </a:xfrm>
          <a:prstGeom prst="rect">
            <a:avLst/>
          </a:prstGeom>
        </p:spPr>
        <p:txBody>
          <a:bodyPr wrap="square">
            <a:spAutoFit/>
          </a:bodyPr>
          <a:lstStyle/>
          <a:p>
            <a:pPr algn="ctr"/>
            <a:r>
              <a:rPr lang="de-DE" dirty="0">
                <a:solidFill>
                  <a:schemeClr val="bg1"/>
                </a:solidFill>
                <a:latin typeface="Calibri" panose="020F0502020204030204" pitchFamily="34" charset="0"/>
              </a:rPr>
              <a:t>Kommunikation  eines Rollenmodells</a:t>
            </a:r>
          </a:p>
        </p:txBody>
      </p:sp>
      <p:sp>
        <p:nvSpPr>
          <p:cNvPr id="13" name="Rectangle 3"/>
          <p:cNvSpPr>
            <a:spLocks/>
          </p:cNvSpPr>
          <p:nvPr/>
        </p:nvSpPr>
        <p:spPr bwMode="auto">
          <a:xfrm rot="16200000">
            <a:off x="6289712"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de-DE" sz="1200" b="1" dirty="0">
                <a:solidFill>
                  <a:schemeClr val="accent2"/>
                </a:solidFill>
                <a:latin typeface="Calibri" panose="020F0502020204030204" pitchFamily="34" charset="0"/>
              </a:rPr>
              <a:t>http://www.muenchen.de/rathaus/Stadtverwaltung/Personal-und-Organisationsreferat/Presseservice/2013/pm-2013-fuehren-in-teilzeit.html</a:t>
            </a:r>
          </a:p>
        </p:txBody>
      </p:sp>
    </p:spTree>
    <p:extLst>
      <p:ext uri="{BB962C8B-B14F-4D97-AF65-F5344CB8AC3E}">
        <p14:creationId xmlns:p14="http://schemas.microsoft.com/office/powerpoint/2010/main" val="22416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t>14.10.2020</a:t>
            </a:fld>
            <a:endParaRPr lang="de-DE" dirty="0"/>
          </a:p>
        </p:txBody>
      </p:sp>
      <p:sp>
        <p:nvSpPr>
          <p:cNvPr id="3" name="Foliennummernplatzhalter 2"/>
          <p:cNvSpPr>
            <a:spLocks noGrp="1"/>
          </p:cNvSpPr>
          <p:nvPr>
            <p:ph type="sldNum" sz="quarter" idx="11"/>
          </p:nvPr>
        </p:nvSpPr>
        <p:spPr/>
        <p:txBody>
          <a:bodyPr/>
          <a:lstStyle/>
          <a:p>
            <a:r>
              <a:rPr lang="de-DE"/>
              <a:t>Folie </a:t>
            </a:r>
            <a:fld id="{093E722E-E959-4059-ADFD-FCBD542DC6C4}" type="slidenum">
              <a:rPr lang="de-DE" smtClean="0"/>
              <a:pPr/>
              <a:t>2</a:t>
            </a:fld>
            <a:endParaRPr lang="de-DE" dirty="0"/>
          </a:p>
        </p:txBody>
      </p:sp>
      <p:sp>
        <p:nvSpPr>
          <p:cNvPr id="4" name="Fußzeilenplatzhalter 3"/>
          <p:cNvSpPr>
            <a:spLocks noGrp="1"/>
          </p:cNvSpPr>
          <p:nvPr>
            <p:ph type="ftr" sz="quarter" idx="4294967295"/>
          </p:nvPr>
        </p:nvSpPr>
        <p:spPr>
          <a:xfrm>
            <a:off x="1850665" y="6576119"/>
            <a:ext cx="5734050" cy="184666"/>
          </a:xfrm>
        </p:spPr>
        <p:txBody>
          <a:bodyPr/>
          <a:lstStyle/>
          <a:p>
            <a:r>
              <a:rPr lang="de-DE"/>
              <a:t>Prof. Dr. habil. Anna Steidle</a:t>
            </a:r>
            <a:endParaRPr lang="de-DE" dirty="0"/>
          </a:p>
        </p:txBody>
      </p:sp>
      <p:sp>
        <p:nvSpPr>
          <p:cNvPr id="6" name="Titel 5"/>
          <p:cNvSpPr>
            <a:spLocks noGrp="1"/>
          </p:cNvSpPr>
          <p:nvPr>
            <p:ph type="title"/>
          </p:nvPr>
        </p:nvSpPr>
        <p:spPr/>
        <p:txBody>
          <a:bodyPr/>
          <a:lstStyle/>
          <a:p>
            <a:r>
              <a:rPr lang="de-DE" dirty="0"/>
              <a:t>Frauen in politischen </a:t>
            </a:r>
            <a:br>
              <a:rPr lang="de-DE" dirty="0"/>
            </a:br>
            <a:r>
              <a:rPr lang="de-DE" dirty="0"/>
              <a:t>Spitzenpositionen der Kommunen (2013)</a:t>
            </a:r>
          </a:p>
        </p:txBody>
      </p:sp>
      <p:pic>
        <p:nvPicPr>
          <p:cNvPr id="7"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1219201" y="1457739"/>
            <a:ext cx="6135756" cy="486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p:cNvSpPr>
          <p:nvPr/>
        </p:nvSpPr>
        <p:spPr bwMode="auto">
          <a:xfrm rot="16200000">
            <a:off x="6382681"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tabLst>
                <a:tab pos="11658600" algn="r"/>
              </a:tabLst>
            </a:pPr>
            <a:r>
              <a:rPr lang="de-DE" sz="1200" b="1" dirty="0">
                <a:solidFill>
                  <a:schemeClr val="accent1"/>
                </a:solidFill>
              </a:rPr>
              <a:t>Heinrich-Böll-Stiftung, 2013</a:t>
            </a:r>
            <a:endParaRPr lang="en-US" sz="1200" b="1" dirty="0">
              <a:solidFill>
                <a:schemeClr val="accent1"/>
              </a:solidFill>
              <a:latin typeface="Arial" pitchFamily="34" charset="0"/>
              <a:cs typeface="Arial" pitchFamily="34" charset="0"/>
              <a:sym typeface="Helvetica" pitchFamily="34" charset="0"/>
            </a:endParaRPr>
          </a:p>
        </p:txBody>
      </p:sp>
      <p:sp>
        <p:nvSpPr>
          <p:cNvPr id="9" name="Rectangle 7">
            <a:extLst>
              <a:ext uri="{FF2B5EF4-FFF2-40B4-BE49-F238E27FC236}">
                <a16:creationId xmlns:a16="http://schemas.microsoft.com/office/drawing/2014/main" id="{2AC0BA49-DA93-4D9D-8D3C-83E11BB99644}"/>
              </a:ext>
            </a:extLst>
          </p:cNvPr>
          <p:cNvSpPr txBox="1">
            <a:spLocks noChangeArrowheads="1"/>
          </p:cNvSpPr>
          <p:nvPr/>
        </p:nvSpPr>
        <p:spPr bwMode="auto">
          <a:xfrm>
            <a:off x="1460320" y="1844600"/>
            <a:ext cx="5382024"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az-Cyrl-AZ" sz="1200" b="0" kern="0" dirty="0">
                <a:solidFill>
                  <a:srgbClr val="FF0000"/>
                </a:solidFill>
              </a:rPr>
              <a:t>Государственные </a:t>
            </a:r>
            <a:r>
              <a:rPr lang="de-DE" sz="1200" b="0" kern="0" dirty="0">
                <a:solidFill>
                  <a:srgbClr val="FF0000"/>
                </a:solidFill>
              </a:rPr>
              <a:t>p</a:t>
            </a:r>
            <a:r>
              <a:rPr lang="ru-RU" sz="1200" b="0" kern="0" dirty="0">
                <a:solidFill>
                  <a:srgbClr val="FF0000"/>
                </a:solidFill>
              </a:rPr>
              <a:t>уководящие должности</a:t>
            </a:r>
            <a:r>
              <a:rPr lang="de-DE" sz="1200" b="0" kern="0" dirty="0">
                <a:solidFill>
                  <a:srgbClr val="FF0000"/>
                </a:solidFill>
              </a:rPr>
              <a:t>, </a:t>
            </a:r>
            <a:r>
              <a:rPr lang="ru-RU" sz="1200" b="0" kern="0" dirty="0">
                <a:solidFill>
                  <a:srgbClr val="FF0000"/>
                </a:solidFill>
              </a:rPr>
              <a:t>занимаемые женщинами</a:t>
            </a:r>
            <a:r>
              <a:rPr lang="de-DE" sz="1200" b="0" kern="0" dirty="0">
                <a:solidFill>
                  <a:srgbClr val="FF0000"/>
                </a:solidFill>
              </a:rPr>
              <a:t> </a:t>
            </a:r>
          </a:p>
          <a:p>
            <a:r>
              <a:rPr lang="ru-RU" sz="1200" b="0" kern="0" dirty="0">
                <a:solidFill>
                  <a:srgbClr val="FF0000"/>
                </a:solidFill>
              </a:rPr>
              <a:t>в сфере муниципального</a:t>
            </a:r>
            <a:r>
              <a:rPr lang="de-DE" sz="1200" b="0" kern="0" dirty="0">
                <a:solidFill>
                  <a:srgbClr val="FF0000"/>
                </a:solidFill>
              </a:rPr>
              <a:t> </a:t>
            </a:r>
            <a:r>
              <a:rPr lang="ru-RU" sz="1200" b="0" kern="0" dirty="0">
                <a:solidFill>
                  <a:srgbClr val="FF0000"/>
                </a:solidFill>
              </a:rPr>
              <a:t> управления</a:t>
            </a:r>
            <a:r>
              <a:rPr lang="de-DE" sz="1200" b="0" kern="0" dirty="0">
                <a:solidFill>
                  <a:srgbClr val="FF0000"/>
                </a:solidFill>
              </a:rPr>
              <a:t> </a:t>
            </a:r>
            <a:r>
              <a:rPr lang="az-Cyrl-AZ" sz="1200" b="0" kern="0" dirty="0">
                <a:solidFill>
                  <a:srgbClr val="FF0000"/>
                </a:solidFill>
              </a:rPr>
              <a:t>в 201</a:t>
            </a:r>
            <a:r>
              <a:rPr lang="de-DE" sz="1200" b="0" kern="0" dirty="0">
                <a:solidFill>
                  <a:srgbClr val="FF0000"/>
                </a:solidFill>
              </a:rPr>
              <a:t>3</a:t>
            </a:r>
            <a:r>
              <a:rPr lang="az-Cyrl-AZ" sz="1200" b="0" kern="0" dirty="0">
                <a:solidFill>
                  <a:srgbClr val="FF0000"/>
                </a:solidFill>
              </a:rPr>
              <a:t> г</a:t>
            </a:r>
            <a:r>
              <a:rPr lang="de-DE" sz="1200" b="0" kern="0" dirty="0">
                <a:solidFill>
                  <a:srgbClr val="FF0000"/>
                </a:solidFill>
              </a:rPr>
              <a:t>. </a:t>
            </a:r>
            <a:r>
              <a:rPr lang="ru-RU" sz="1200" b="0" kern="0" dirty="0">
                <a:solidFill>
                  <a:srgbClr val="FF0000"/>
                </a:solidFill>
              </a:rPr>
              <a:t>по сравнению с 201</a:t>
            </a:r>
            <a:r>
              <a:rPr lang="de-DE" sz="1200" b="0" kern="0" dirty="0">
                <a:solidFill>
                  <a:srgbClr val="FF0000"/>
                </a:solidFill>
              </a:rPr>
              <a:t>0</a:t>
            </a:r>
            <a:r>
              <a:rPr lang="ru-RU" sz="1200" b="0" kern="0" dirty="0">
                <a:solidFill>
                  <a:srgbClr val="FF0000"/>
                </a:solidFill>
              </a:rPr>
              <a:t> г</a:t>
            </a:r>
            <a:r>
              <a:rPr lang="de-DE" sz="1200" b="0" kern="0" dirty="0">
                <a:solidFill>
                  <a:srgbClr val="FF0000"/>
                </a:solidFill>
              </a:rPr>
              <a:t>.</a:t>
            </a:r>
          </a:p>
        </p:txBody>
      </p:sp>
      <p:sp>
        <p:nvSpPr>
          <p:cNvPr id="10" name="Rectangle 7">
            <a:extLst>
              <a:ext uri="{FF2B5EF4-FFF2-40B4-BE49-F238E27FC236}">
                <a16:creationId xmlns:a16="http://schemas.microsoft.com/office/drawing/2014/main" id="{00A7B9B7-7BBF-4786-B291-B0BC6EB57717}"/>
              </a:ext>
            </a:extLst>
          </p:cNvPr>
          <p:cNvSpPr txBox="1">
            <a:spLocks noChangeArrowheads="1"/>
          </p:cNvSpPr>
          <p:nvPr/>
        </p:nvSpPr>
        <p:spPr bwMode="auto">
          <a:xfrm>
            <a:off x="1972932" y="5613270"/>
            <a:ext cx="538202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pPr algn="ctr"/>
            <a:r>
              <a:rPr lang="ru-RU" sz="1200" b="0" kern="0" dirty="0">
                <a:solidFill>
                  <a:srgbClr val="FF0000"/>
                </a:solidFill>
              </a:rPr>
              <a:t>мэр </a:t>
            </a:r>
            <a:r>
              <a:rPr lang="de-DE" sz="1200" b="0" kern="0" dirty="0">
                <a:solidFill>
                  <a:srgbClr val="FF0000"/>
                </a:solidFill>
              </a:rPr>
              <a:t>         </a:t>
            </a:r>
            <a:r>
              <a:rPr lang="ru-RU" sz="1200" b="0" kern="0" dirty="0">
                <a:solidFill>
                  <a:srgbClr val="FF0000"/>
                </a:solidFill>
              </a:rPr>
              <a:t>начальник отдела</a:t>
            </a:r>
            <a:r>
              <a:rPr lang="de-DE" sz="1200" b="0" kern="0" dirty="0">
                <a:solidFill>
                  <a:srgbClr val="FF0000"/>
                </a:solidFill>
              </a:rPr>
              <a:t>   </a:t>
            </a:r>
            <a:r>
              <a:rPr lang="ru-RU" sz="1200" b="0" kern="0" dirty="0">
                <a:solidFill>
                  <a:srgbClr val="FF0000"/>
                </a:solidFill>
              </a:rPr>
              <a:t>глава фракции</a:t>
            </a:r>
            <a:r>
              <a:rPr lang="de-DE" sz="1200" b="0" kern="0" dirty="0">
                <a:solidFill>
                  <a:srgbClr val="FF0000"/>
                </a:solidFill>
              </a:rPr>
              <a:t>  </a:t>
            </a:r>
            <a:r>
              <a:rPr lang="ru-RU" sz="1200" b="0" kern="0" dirty="0">
                <a:solidFill>
                  <a:srgbClr val="FF0000"/>
                </a:solidFill>
              </a:rPr>
              <a:t>глава</a:t>
            </a:r>
            <a:r>
              <a:rPr lang="de-DE" sz="1200" b="0" kern="0" dirty="0">
                <a:solidFill>
                  <a:srgbClr val="FF0000"/>
                </a:solidFill>
              </a:rPr>
              <a:t> </a:t>
            </a:r>
            <a:r>
              <a:rPr lang="ru-RU" sz="1200" b="0" kern="0" dirty="0">
                <a:solidFill>
                  <a:srgbClr val="FF0000"/>
                </a:solidFill>
              </a:rPr>
              <a:t>комитета</a:t>
            </a:r>
            <a:r>
              <a:rPr lang="de-DE" sz="1200" b="0" kern="0" dirty="0">
                <a:solidFill>
                  <a:srgbClr val="FF0000"/>
                </a:solidFill>
              </a:rPr>
              <a:t>  </a:t>
            </a:r>
            <a:r>
              <a:rPr lang="az-Cyrl-AZ" sz="1200" b="0" kern="0" dirty="0">
                <a:solidFill>
                  <a:srgbClr val="FF0000"/>
                </a:solidFill>
              </a:rPr>
              <a:t>член совета</a:t>
            </a:r>
            <a:r>
              <a:rPr lang="de-DE" sz="1200" b="0" kern="0" dirty="0">
                <a:solidFill>
                  <a:srgbClr val="FF0000"/>
                </a:solidFill>
              </a:rPr>
              <a:t> </a:t>
            </a:r>
            <a:r>
              <a:rPr lang="ru-RU" sz="1200" b="0" kern="0" dirty="0">
                <a:solidFill>
                  <a:srgbClr val="FF0000"/>
                </a:solidFill>
              </a:rPr>
              <a:t>  </a:t>
            </a:r>
            <a:r>
              <a:rPr lang="de-DE" sz="1200" b="0" kern="0" dirty="0">
                <a:solidFill>
                  <a:srgbClr val="FF0000"/>
                </a:solidFill>
              </a:rPr>
              <a:t>  </a:t>
            </a:r>
          </a:p>
        </p:txBody>
      </p:sp>
    </p:spTree>
    <p:extLst>
      <p:ext uri="{BB962C8B-B14F-4D97-AF65-F5344CB8AC3E}">
        <p14:creationId xmlns:p14="http://schemas.microsoft.com/office/powerpoint/2010/main" val="72605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t>14.10.2020</a:t>
            </a:fld>
            <a:endParaRPr lang="de-DE" dirty="0"/>
          </a:p>
        </p:txBody>
      </p:sp>
      <p:sp>
        <p:nvSpPr>
          <p:cNvPr id="3" name="Foliennummernplatzhalter 2"/>
          <p:cNvSpPr>
            <a:spLocks noGrp="1"/>
          </p:cNvSpPr>
          <p:nvPr>
            <p:ph type="sldNum" sz="quarter" idx="11"/>
          </p:nvPr>
        </p:nvSpPr>
        <p:spPr/>
        <p:txBody>
          <a:bodyPr/>
          <a:lstStyle/>
          <a:p>
            <a:r>
              <a:rPr lang="de-DE"/>
              <a:t>Folie </a:t>
            </a:r>
            <a:fld id="{093E722E-E959-4059-ADFD-FCBD542DC6C4}" type="slidenum">
              <a:rPr lang="de-DE" smtClean="0"/>
              <a:pPr/>
              <a:t>3</a:t>
            </a:fld>
            <a:endParaRPr lang="de-DE" dirty="0"/>
          </a:p>
        </p:txBody>
      </p:sp>
      <p:sp>
        <p:nvSpPr>
          <p:cNvPr id="6" name="Titel 5"/>
          <p:cNvSpPr>
            <a:spLocks noGrp="1"/>
          </p:cNvSpPr>
          <p:nvPr>
            <p:ph type="title"/>
          </p:nvPr>
        </p:nvSpPr>
        <p:spPr/>
        <p:txBody>
          <a:bodyPr/>
          <a:lstStyle/>
          <a:p>
            <a:r>
              <a:rPr lang="de-DE" dirty="0"/>
              <a:t>Frauenanteil in Führungspositionen im Öffentlichen Sektor (2012)</a:t>
            </a:r>
          </a:p>
        </p:txBody>
      </p:sp>
      <p:pic>
        <p:nvPicPr>
          <p:cNvPr id="7" name="Picture 2" descr="Grafik downloade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827" y="1884412"/>
            <a:ext cx="8472638" cy="425134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8" name="Rectangle 3"/>
          <p:cNvSpPr>
            <a:spLocks/>
          </p:cNvSpPr>
          <p:nvPr/>
        </p:nvSpPr>
        <p:spPr bwMode="auto">
          <a:xfrm rot="16200000">
            <a:off x="6382681"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de-DE" sz="1200" b="1" dirty="0">
                <a:solidFill>
                  <a:schemeClr val="accent1"/>
                </a:solidFill>
              </a:rPr>
              <a:t>http://www.boeckler.de/51383.htm</a:t>
            </a:r>
          </a:p>
        </p:txBody>
      </p:sp>
      <p:sp>
        <p:nvSpPr>
          <p:cNvPr id="9" name="Rectangle 7">
            <a:extLst>
              <a:ext uri="{FF2B5EF4-FFF2-40B4-BE49-F238E27FC236}">
                <a16:creationId xmlns:a16="http://schemas.microsoft.com/office/drawing/2014/main" id="{A003F059-B4DC-41A5-B0CC-C77E4D4B12C7}"/>
              </a:ext>
            </a:extLst>
          </p:cNvPr>
          <p:cNvSpPr txBox="1">
            <a:spLocks noChangeArrowheads="1"/>
          </p:cNvSpPr>
          <p:nvPr/>
        </p:nvSpPr>
        <p:spPr bwMode="auto">
          <a:xfrm>
            <a:off x="585677" y="1330414"/>
            <a:ext cx="6503432" cy="5539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de-DE" sz="1800" b="0" kern="0" dirty="0">
                <a:solidFill>
                  <a:srgbClr val="FF0000"/>
                </a:solidFill>
              </a:rPr>
              <a:t>P</a:t>
            </a:r>
            <a:r>
              <a:rPr lang="ru-RU" sz="1800" b="0" kern="0" dirty="0">
                <a:solidFill>
                  <a:srgbClr val="FF0000"/>
                </a:solidFill>
              </a:rPr>
              <a:t>уководящие должности</a:t>
            </a:r>
            <a:r>
              <a:rPr lang="de-DE" sz="1800" b="0" kern="0" dirty="0">
                <a:solidFill>
                  <a:srgbClr val="FF0000"/>
                </a:solidFill>
              </a:rPr>
              <a:t>, </a:t>
            </a:r>
            <a:r>
              <a:rPr lang="ru-RU" sz="1800" b="0" kern="0" dirty="0">
                <a:solidFill>
                  <a:srgbClr val="FF0000"/>
                </a:solidFill>
              </a:rPr>
              <a:t>занимаемые женщинами</a:t>
            </a:r>
            <a:r>
              <a:rPr lang="de-DE" sz="1800" b="0" kern="0" dirty="0">
                <a:solidFill>
                  <a:srgbClr val="FF0000"/>
                </a:solidFill>
              </a:rPr>
              <a:t> </a:t>
            </a:r>
            <a:r>
              <a:rPr lang="az-Cyrl-AZ" sz="1800" b="0" kern="0" dirty="0">
                <a:solidFill>
                  <a:srgbClr val="FF0000"/>
                </a:solidFill>
              </a:rPr>
              <a:t>и мужчинами</a:t>
            </a:r>
            <a:r>
              <a:rPr lang="de-DE" sz="1800" b="0" kern="0" dirty="0">
                <a:solidFill>
                  <a:srgbClr val="FF0000"/>
                </a:solidFill>
              </a:rPr>
              <a:t> </a:t>
            </a:r>
            <a:r>
              <a:rPr lang="ru-RU" sz="1800" b="0" kern="0" dirty="0">
                <a:solidFill>
                  <a:srgbClr val="FF0000"/>
                </a:solidFill>
              </a:rPr>
              <a:t>в государственном секторе</a:t>
            </a:r>
            <a:r>
              <a:rPr lang="de-DE" sz="1800" b="0" kern="0" dirty="0">
                <a:solidFill>
                  <a:srgbClr val="FF0000"/>
                </a:solidFill>
              </a:rPr>
              <a:t> </a:t>
            </a:r>
            <a:r>
              <a:rPr lang="az-Cyrl-AZ" sz="1800" b="0" kern="0" dirty="0">
                <a:solidFill>
                  <a:srgbClr val="FF0000"/>
                </a:solidFill>
              </a:rPr>
              <a:t>в Германии в 201</a:t>
            </a:r>
            <a:r>
              <a:rPr lang="de-DE" sz="1800" b="0" kern="0" dirty="0">
                <a:solidFill>
                  <a:srgbClr val="FF0000"/>
                </a:solidFill>
              </a:rPr>
              <a:t>2</a:t>
            </a:r>
            <a:r>
              <a:rPr lang="az-Cyrl-AZ" sz="1800" b="0" kern="0" dirty="0">
                <a:solidFill>
                  <a:srgbClr val="FF0000"/>
                </a:solidFill>
              </a:rPr>
              <a:t> г</a:t>
            </a:r>
            <a:r>
              <a:rPr lang="de-DE" sz="1800" b="0" kern="0" dirty="0">
                <a:solidFill>
                  <a:srgbClr val="FF0000"/>
                </a:solidFill>
              </a:rPr>
              <a:t>. (</a:t>
            </a:r>
            <a:r>
              <a:rPr lang="az-Cyrl-AZ" sz="1800" b="0" kern="0" dirty="0">
                <a:solidFill>
                  <a:srgbClr val="FF0000"/>
                </a:solidFill>
              </a:rPr>
              <a:t>в процентах</a:t>
            </a:r>
            <a:r>
              <a:rPr lang="de-DE" sz="1800" b="0" kern="0" dirty="0">
                <a:solidFill>
                  <a:srgbClr val="FF0000"/>
                </a:solidFill>
              </a:rPr>
              <a:t>)</a:t>
            </a:r>
          </a:p>
        </p:txBody>
      </p:sp>
      <p:sp>
        <p:nvSpPr>
          <p:cNvPr id="10" name="Rectangle 7">
            <a:extLst>
              <a:ext uri="{FF2B5EF4-FFF2-40B4-BE49-F238E27FC236}">
                <a16:creationId xmlns:a16="http://schemas.microsoft.com/office/drawing/2014/main" id="{11B1CF81-8855-4DE7-B9BA-9EA4B75DC5C4}"/>
              </a:ext>
            </a:extLst>
          </p:cNvPr>
          <p:cNvSpPr txBox="1">
            <a:spLocks noChangeArrowheads="1"/>
          </p:cNvSpPr>
          <p:nvPr/>
        </p:nvSpPr>
        <p:spPr bwMode="auto">
          <a:xfrm>
            <a:off x="8364357" y="3479258"/>
            <a:ext cx="503815" cy="138499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de-DE" sz="1800" b="0" kern="0" dirty="0">
                <a:solidFill>
                  <a:srgbClr val="FF0000"/>
                </a:solidFill>
              </a:rPr>
              <a:t>♂</a:t>
            </a:r>
          </a:p>
          <a:p>
            <a:r>
              <a:rPr lang="az-Cyrl-AZ" sz="1800" b="0" kern="0" dirty="0">
                <a:solidFill>
                  <a:srgbClr val="FF0000"/>
                </a:solidFill>
              </a:rPr>
              <a:t>♀</a:t>
            </a:r>
            <a:endParaRPr lang="de-DE" sz="1800" b="0" kern="0" dirty="0">
              <a:solidFill>
                <a:srgbClr val="FF0000"/>
              </a:solidFill>
            </a:endParaRPr>
          </a:p>
          <a:p>
            <a:endParaRPr lang="de-DE" sz="1800" b="0" kern="0" dirty="0">
              <a:solidFill>
                <a:srgbClr val="FF0000"/>
              </a:solidFill>
            </a:endParaRPr>
          </a:p>
          <a:p>
            <a:endParaRPr lang="de-DE" sz="1800" b="0" kern="0" dirty="0">
              <a:solidFill>
                <a:srgbClr val="FF0000"/>
              </a:solidFill>
            </a:endParaRPr>
          </a:p>
          <a:p>
            <a:endParaRPr lang="de-DE" sz="1800" b="0" kern="0" dirty="0">
              <a:solidFill>
                <a:srgbClr val="FF0000"/>
              </a:solidFill>
            </a:endParaRPr>
          </a:p>
        </p:txBody>
      </p:sp>
      <p:sp>
        <p:nvSpPr>
          <p:cNvPr id="11" name="Rectangle 7">
            <a:extLst>
              <a:ext uri="{FF2B5EF4-FFF2-40B4-BE49-F238E27FC236}">
                <a16:creationId xmlns:a16="http://schemas.microsoft.com/office/drawing/2014/main" id="{AE63ABF4-C9C5-4F13-BC3F-6843D6D6754F}"/>
              </a:ext>
            </a:extLst>
          </p:cNvPr>
          <p:cNvSpPr txBox="1">
            <a:spLocks noChangeArrowheads="1"/>
          </p:cNvSpPr>
          <p:nvPr/>
        </p:nvSpPr>
        <p:spPr bwMode="auto">
          <a:xfrm>
            <a:off x="925331" y="5496533"/>
            <a:ext cx="7439025"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az-Cyrl-AZ" sz="1600" b="0" kern="0" dirty="0">
                <a:solidFill>
                  <a:srgbClr val="FF0000"/>
                </a:solidFill>
              </a:rPr>
              <a:t>все служающи</a:t>
            </a:r>
            <a:r>
              <a:rPr lang="de-DE" sz="1600" b="0" kern="0" dirty="0">
                <a:solidFill>
                  <a:srgbClr val="FF0000"/>
                </a:solidFill>
              </a:rPr>
              <a:t>e          </a:t>
            </a:r>
            <a:r>
              <a:rPr lang="az-Cyrl-AZ" sz="1600" b="0" kern="0" dirty="0">
                <a:solidFill>
                  <a:srgbClr val="FF0000"/>
                </a:solidFill>
              </a:rPr>
              <a:t>руководство</a:t>
            </a:r>
            <a:r>
              <a:rPr lang="de-DE" sz="1600" b="0" kern="0" dirty="0">
                <a:solidFill>
                  <a:srgbClr val="FF0000"/>
                </a:solidFill>
              </a:rPr>
              <a:t> </a:t>
            </a:r>
            <a:r>
              <a:rPr lang="az-Cyrl-AZ" sz="1600" b="0" kern="0" dirty="0">
                <a:solidFill>
                  <a:srgbClr val="FF0000"/>
                </a:solidFill>
              </a:rPr>
              <a:t>среднего уровня</a:t>
            </a:r>
            <a:r>
              <a:rPr lang="de-DE" sz="1600" b="0" kern="0" dirty="0">
                <a:solidFill>
                  <a:srgbClr val="FF0000"/>
                </a:solidFill>
              </a:rPr>
              <a:t>     </a:t>
            </a:r>
            <a:r>
              <a:rPr lang="az-Cyrl-AZ" sz="1600" b="0" kern="0" dirty="0">
                <a:solidFill>
                  <a:srgbClr val="FF0000"/>
                </a:solidFill>
              </a:rPr>
              <a:t>руководство</a:t>
            </a:r>
            <a:r>
              <a:rPr lang="de-DE" sz="1600" b="0" kern="0" dirty="0">
                <a:solidFill>
                  <a:srgbClr val="FF0000"/>
                </a:solidFill>
              </a:rPr>
              <a:t> </a:t>
            </a:r>
            <a:r>
              <a:rPr lang="az-Cyrl-AZ" sz="1600" b="0" kern="0" dirty="0">
                <a:solidFill>
                  <a:srgbClr val="FF0000"/>
                </a:solidFill>
              </a:rPr>
              <a:t>высшего уровня </a:t>
            </a:r>
            <a:r>
              <a:rPr lang="de-DE" sz="1800" b="0" kern="0" dirty="0">
                <a:solidFill>
                  <a:srgbClr val="FF0000"/>
                </a:solidFill>
              </a:rPr>
              <a:t>  </a:t>
            </a:r>
            <a:r>
              <a:rPr lang="az-Cyrl-AZ" sz="1800" b="0" kern="0" dirty="0">
                <a:solidFill>
                  <a:srgbClr val="FF0000"/>
                </a:solidFill>
              </a:rPr>
              <a:t> </a:t>
            </a:r>
            <a:r>
              <a:rPr lang="de-DE" sz="1800" b="0" kern="0" dirty="0">
                <a:solidFill>
                  <a:srgbClr val="FF0000"/>
                </a:solidFill>
              </a:rPr>
              <a:t>                      </a:t>
            </a:r>
          </a:p>
        </p:txBody>
      </p:sp>
    </p:spTree>
    <p:extLst>
      <p:ext uri="{BB962C8B-B14F-4D97-AF65-F5344CB8AC3E}">
        <p14:creationId xmlns:p14="http://schemas.microsoft.com/office/powerpoint/2010/main" val="9484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t>14.10.2020</a:t>
            </a:fld>
            <a:endParaRPr lang="de-DE" dirty="0"/>
          </a:p>
        </p:txBody>
      </p:sp>
      <p:sp>
        <p:nvSpPr>
          <p:cNvPr id="3" name="Foliennummernplatzhalter 2"/>
          <p:cNvSpPr>
            <a:spLocks noGrp="1"/>
          </p:cNvSpPr>
          <p:nvPr>
            <p:ph type="sldNum" sz="quarter" idx="11"/>
          </p:nvPr>
        </p:nvSpPr>
        <p:spPr/>
        <p:txBody>
          <a:bodyPr/>
          <a:lstStyle/>
          <a:p>
            <a:r>
              <a:rPr lang="de-DE"/>
              <a:t>Folie </a:t>
            </a:r>
            <a:fld id="{093E722E-E959-4059-ADFD-FCBD542DC6C4}" type="slidenum">
              <a:rPr lang="de-DE" smtClean="0"/>
              <a:pPr/>
              <a:t>4</a:t>
            </a:fld>
            <a:endParaRPr lang="de-DE" dirty="0"/>
          </a:p>
        </p:txBody>
      </p:sp>
      <p:sp>
        <p:nvSpPr>
          <p:cNvPr id="6" name="Titel 5"/>
          <p:cNvSpPr>
            <a:spLocks noGrp="1"/>
          </p:cNvSpPr>
          <p:nvPr>
            <p:ph type="title"/>
          </p:nvPr>
        </p:nvSpPr>
        <p:spPr/>
        <p:txBody>
          <a:bodyPr/>
          <a:lstStyle/>
          <a:p>
            <a:r>
              <a:rPr lang="de-DE" dirty="0"/>
              <a:t>Frauenanteil in den </a:t>
            </a:r>
            <a:br>
              <a:rPr lang="de-DE" dirty="0"/>
            </a:br>
            <a:r>
              <a:rPr lang="de-DE" dirty="0"/>
              <a:t>Verwaltungsspitzenpositionen (2011)</a:t>
            </a:r>
          </a:p>
        </p:txBody>
      </p:sp>
      <p:sp>
        <p:nvSpPr>
          <p:cNvPr id="7" name="Rectangle 3"/>
          <p:cNvSpPr>
            <a:spLocks/>
          </p:cNvSpPr>
          <p:nvPr/>
        </p:nvSpPr>
        <p:spPr bwMode="auto">
          <a:xfrm rot="16200000">
            <a:off x="6382681"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tabLst>
                <a:tab pos="11658600" algn="r"/>
              </a:tabLst>
            </a:pPr>
            <a:r>
              <a:rPr lang="de-DE" sz="1200" b="1" dirty="0">
                <a:solidFill>
                  <a:schemeClr val="accent1"/>
                </a:solidFill>
              </a:rPr>
              <a:t>BMFSFJ,  2013</a:t>
            </a:r>
            <a:endParaRPr lang="en-US" sz="1200" b="1" dirty="0">
              <a:solidFill>
                <a:schemeClr val="accent1"/>
              </a:solidFill>
              <a:latin typeface="Arial" pitchFamily="34" charset="0"/>
              <a:cs typeface="Arial" pitchFamily="34" charset="0"/>
              <a:sym typeface="Helvetica" pitchFamily="34" charset="0"/>
            </a:endParaRPr>
          </a:p>
        </p:txBody>
      </p:sp>
      <p:pic>
        <p:nvPicPr>
          <p:cNvPr id="9"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788126" y="1772929"/>
            <a:ext cx="5494947" cy="480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B852AF23-407A-45A5-850B-51796BB67A4C}"/>
              </a:ext>
            </a:extLst>
          </p:cNvPr>
          <p:cNvSpPr txBox="1">
            <a:spLocks noChangeArrowheads="1"/>
          </p:cNvSpPr>
          <p:nvPr/>
        </p:nvSpPr>
        <p:spPr bwMode="auto">
          <a:xfrm>
            <a:off x="1860926" y="1340677"/>
            <a:ext cx="6503432" cy="70788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az-Cyrl-AZ" sz="1400" b="0" kern="0" dirty="0">
                <a:solidFill>
                  <a:srgbClr val="FF0000"/>
                </a:solidFill>
                <a:cs typeface="Calibri" panose="020F0502020204030204" pitchFamily="34" charset="0"/>
              </a:rPr>
              <a:t>Ч</a:t>
            </a:r>
            <a:r>
              <a:rPr lang="az-Cyrl-AZ" sz="1400" b="0" kern="0" dirty="0">
                <a:solidFill>
                  <a:srgbClr val="FF0000"/>
                </a:solidFill>
              </a:rPr>
              <a:t>исло  женщин</a:t>
            </a:r>
            <a:r>
              <a:rPr lang="de-DE" sz="1400" b="0" kern="0" dirty="0">
                <a:solidFill>
                  <a:srgbClr val="FF0000"/>
                </a:solidFill>
              </a:rPr>
              <a:t> </a:t>
            </a:r>
            <a:r>
              <a:rPr lang="az-Cyrl-AZ" sz="1400" b="0" kern="0" dirty="0">
                <a:solidFill>
                  <a:srgbClr val="FF0000"/>
                </a:solidFill>
              </a:rPr>
              <a:t>на</a:t>
            </a:r>
            <a:r>
              <a:rPr lang="de-DE" sz="1400" b="0" kern="0" dirty="0">
                <a:solidFill>
                  <a:srgbClr val="FF0000"/>
                </a:solidFill>
              </a:rPr>
              <a:t> </a:t>
            </a:r>
            <a:r>
              <a:rPr lang="az-Cyrl-AZ" sz="1400" b="0" kern="0" dirty="0">
                <a:solidFill>
                  <a:srgbClr val="FF0000"/>
                </a:solidFill>
              </a:rPr>
              <a:t>высших гос</a:t>
            </a:r>
            <a:r>
              <a:rPr lang="de-DE" sz="1400" b="0" kern="0" dirty="0">
                <a:solidFill>
                  <a:srgbClr val="FF0000"/>
                </a:solidFill>
              </a:rPr>
              <a:t>. </a:t>
            </a:r>
            <a:r>
              <a:rPr lang="az-Cyrl-AZ" sz="1400" b="0" kern="0" dirty="0">
                <a:solidFill>
                  <a:srgbClr val="FF0000"/>
                </a:solidFill>
              </a:rPr>
              <a:t>должностях</a:t>
            </a:r>
            <a:r>
              <a:rPr lang="de-DE" sz="1400" b="0" kern="0" dirty="0">
                <a:solidFill>
                  <a:srgbClr val="FF0000"/>
                </a:solidFill>
              </a:rPr>
              <a:t> </a:t>
            </a:r>
            <a:r>
              <a:rPr lang="az-Cyrl-AZ" sz="1400" b="0" kern="0" dirty="0">
                <a:solidFill>
                  <a:srgbClr val="FF0000"/>
                </a:solidFill>
              </a:rPr>
              <a:t>в округах</a:t>
            </a:r>
            <a:r>
              <a:rPr lang="de-DE" sz="1400" b="0" kern="0" dirty="0">
                <a:solidFill>
                  <a:srgbClr val="FF0000"/>
                </a:solidFill>
              </a:rPr>
              <a:t>, </a:t>
            </a:r>
            <a:r>
              <a:rPr lang="az-Cyrl-AZ" sz="1400" b="0" kern="0" dirty="0">
                <a:solidFill>
                  <a:srgbClr val="FF0000"/>
                </a:solidFill>
              </a:rPr>
              <a:t>городах районного значения</a:t>
            </a:r>
            <a:r>
              <a:rPr lang="de-DE" sz="1400" b="0" kern="0" dirty="0">
                <a:solidFill>
                  <a:srgbClr val="FF0000"/>
                </a:solidFill>
              </a:rPr>
              <a:t> </a:t>
            </a:r>
            <a:r>
              <a:rPr lang="az-Cyrl-AZ" sz="1400" b="0" kern="0" dirty="0">
                <a:solidFill>
                  <a:srgbClr val="FF0000"/>
                </a:solidFill>
              </a:rPr>
              <a:t>и</a:t>
            </a:r>
            <a:r>
              <a:rPr lang="de-DE" sz="1400" b="0" kern="0" dirty="0">
                <a:solidFill>
                  <a:srgbClr val="FF0000"/>
                </a:solidFill>
              </a:rPr>
              <a:t> </a:t>
            </a:r>
            <a:r>
              <a:rPr lang="ru-RU" sz="1400" b="0" kern="0" dirty="0">
                <a:solidFill>
                  <a:srgbClr val="FF0000"/>
                </a:solidFill>
              </a:rPr>
              <a:t>городах, являющимися самостоятельными фед</a:t>
            </a:r>
            <a:r>
              <a:rPr lang="de-DE" sz="1400" b="0" kern="0" dirty="0">
                <a:solidFill>
                  <a:srgbClr val="FF0000"/>
                </a:solidFill>
              </a:rPr>
              <a:t>.</a:t>
            </a:r>
            <a:r>
              <a:rPr lang="ru-RU" sz="1400" b="0" kern="0" dirty="0">
                <a:solidFill>
                  <a:srgbClr val="FF0000"/>
                </a:solidFill>
              </a:rPr>
              <a:t> землями в 201</a:t>
            </a:r>
            <a:r>
              <a:rPr lang="de-DE" sz="1400" b="0" kern="0" dirty="0">
                <a:solidFill>
                  <a:srgbClr val="FF0000"/>
                </a:solidFill>
              </a:rPr>
              <a:t>1</a:t>
            </a:r>
            <a:r>
              <a:rPr lang="ru-RU" sz="1400" b="0" kern="0" dirty="0">
                <a:solidFill>
                  <a:srgbClr val="FF0000"/>
                </a:solidFill>
              </a:rPr>
              <a:t> г. (в процентах)</a:t>
            </a:r>
            <a:r>
              <a:rPr lang="de-DE" sz="1400" b="0" kern="0" dirty="0">
                <a:solidFill>
                  <a:srgbClr val="FF0000"/>
                </a:solidFill>
              </a:rPr>
              <a:t>   </a:t>
            </a:r>
            <a:r>
              <a:rPr lang="az-Cyrl-AZ" sz="1400" b="0" kern="0" dirty="0">
                <a:solidFill>
                  <a:srgbClr val="FF0000"/>
                </a:solidFill>
              </a:rPr>
              <a:t> </a:t>
            </a:r>
            <a:r>
              <a:rPr lang="de-DE" sz="1400" b="0" kern="0" dirty="0">
                <a:solidFill>
                  <a:srgbClr val="FF0000"/>
                </a:solidFill>
              </a:rPr>
              <a:t>  </a:t>
            </a:r>
          </a:p>
          <a:p>
            <a:endParaRPr lang="de-DE" sz="1800" b="0" kern="0" dirty="0">
              <a:solidFill>
                <a:srgbClr val="FF0000"/>
              </a:solidFill>
            </a:endParaRPr>
          </a:p>
        </p:txBody>
      </p:sp>
    </p:spTree>
    <p:extLst>
      <p:ext uri="{BB962C8B-B14F-4D97-AF65-F5344CB8AC3E}">
        <p14:creationId xmlns:p14="http://schemas.microsoft.com/office/powerpoint/2010/main" val="268381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ersaal"/>
          <p:cNvPicPr>
            <a:picLocks noChangeAspect="1" noChangeArrowheads="1"/>
          </p:cNvPicPr>
          <p:nvPr/>
        </p:nvPicPr>
        <p:blipFill>
          <a:blip r:embed="rId2">
            <a:lum bright="58000" contrast="-18000"/>
            <a:grayscl/>
            <a:extLst>
              <a:ext uri="{28A0092B-C50C-407E-A947-70E740481C1C}">
                <a14:useLocalDpi xmlns:a14="http://schemas.microsoft.com/office/drawing/2010/main" val="0"/>
              </a:ext>
            </a:extLst>
          </a:blip>
          <a:srcRect/>
          <a:stretch>
            <a:fillRect/>
          </a:stretch>
        </p:blipFill>
        <p:spPr bwMode="auto">
          <a:xfrm>
            <a:off x="2843213" y="1773238"/>
            <a:ext cx="58324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br>
              <a:rPr lang="de-DE" altLang="de-DE" dirty="0"/>
            </a:br>
            <a:r>
              <a:rPr lang="de-DE" altLang="de-DE" dirty="0"/>
              <a:t>... und was meinen SIE?</a:t>
            </a:r>
            <a:endParaRPr lang="de-DE" dirty="0"/>
          </a:p>
        </p:txBody>
      </p:sp>
      <p:sp>
        <p:nvSpPr>
          <p:cNvPr id="3" name="Inhaltsplatzhalter 2"/>
          <p:cNvSpPr>
            <a:spLocks noGrp="1"/>
          </p:cNvSpPr>
          <p:nvPr>
            <p:ph idx="4294967295"/>
          </p:nvPr>
        </p:nvSpPr>
        <p:spPr>
          <a:xfrm>
            <a:off x="415638" y="1714489"/>
            <a:ext cx="7915280" cy="4500594"/>
          </a:xfrm>
          <a:prstGeom prst="rect">
            <a:avLst/>
          </a:prstGeom>
        </p:spPr>
        <p:txBody>
          <a:bodyPr/>
          <a:lstStyle/>
          <a:p>
            <a:r>
              <a:rPr lang="de-DE" altLang="de-DE" dirty="0"/>
              <a:t>Was sind die Gründe für diese Unterrepräsentation von Frauen?</a:t>
            </a:r>
          </a:p>
          <a:p>
            <a:pPr lvl="1"/>
            <a:endParaRPr lang="de-DE" altLang="de-DE" dirty="0"/>
          </a:p>
          <a:p>
            <a:endParaRPr lang="de-DE" dirty="0"/>
          </a:p>
        </p:txBody>
      </p:sp>
      <p:sp>
        <p:nvSpPr>
          <p:cNvPr id="5" name="Rectangle 7">
            <a:extLst>
              <a:ext uri="{FF2B5EF4-FFF2-40B4-BE49-F238E27FC236}">
                <a16:creationId xmlns:a16="http://schemas.microsoft.com/office/drawing/2014/main" id="{07EA6977-E6EC-47F7-B8FC-8A218EDE71F1}"/>
              </a:ext>
            </a:extLst>
          </p:cNvPr>
          <p:cNvSpPr txBox="1">
            <a:spLocks noChangeArrowheads="1"/>
          </p:cNvSpPr>
          <p:nvPr/>
        </p:nvSpPr>
        <p:spPr bwMode="auto">
          <a:xfrm>
            <a:off x="704947" y="1993021"/>
            <a:ext cx="6503432" cy="138499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ru-RU" sz="1800" b="0" kern="0" dirty="0">
                <a:solidFill>
                  <a:srgbClr val="FF0000"/>
                </a:solidFill>
              </a:rPr>
              <a:t>А как вы думаете,</a:t>
            </a:r>
            <a:r>
              <a:rPr lang="de-DE" sz="1800" b="0" kern="0" dirty="0">
                <a:solidFill>
                  <a:srgbClr val="FF0000"/>
                </a:solidFill>
              </a:rPr>
              <a:t> </a:t>
            </a:r>
            <a:r>
              <a:rPr lang="ru-RU" sz="1800" b="0" kern="0" dirty="0">
                <a:solidFill>
                  <a:srgbClr val="FF0000"/>
                </a:solidFill>
              </a:rPr>
              <a:t>каковы причины</a:t>
            </a:r>
            <a:r>
              <a:rPr lang="de-DE" sz="1800" b="0" kern="0" dirty="0">
                <a:solidFill>
                  <a:srgbClr val="FF0000"/>
                </a:solidFill>
              </a:rPr>
              <a:t> </a:t>
            </a:r>
            <a:r>
              <a:rPr lang="az-Cyrl-AZ" sz="1800" b="0" kern="0" dirty="0">
                <a:solidFill>
                  <a:srgbClr val="FF0000"/>
                </a:solidFill>
              </a:rPr>
              <a:t>такой </a:t>
            </a:r>
            <a:r>
              <a:rPr lang="ru-RU" sz="1800" b="0" kern="0" dirty="0">
                <a:solidFill>
                  <a:srgbClr val="FF0000"/>
                </a:solidFill>
              </a:rPr>
              <a:t>низкой представленности женщин</a:t>
            </a:r>
            <a:r>
              <a:rPr lang="de-DE" sz="1800" b="0" kern="0" dirty="0">
                <a:solidFill>
                  <a:srgbClr val="FF0000"/>
                </a:solidFill>
              </a:rPr>
              <a:t> </a:t>
            </a:r>
            <a:r>
              <a:rPr lang="ru-RU" sz="1800" b="0" kern="0" dirty="0">
                <a:solidFill>
                  <a:srgbClr val="FF0000"/>
                </a:solidFill>
              </a:rPr>
              <a:t>на верхних уровнях</a:t>
            </a:r>
            <a:r>
              <a:rPr lang="de-DE" sz="1800" b="0" kern="0" dirty="0">
                <a:solidFill>
                  <a:srgbClr val="FF0000"/>
                </a:solidFill>
              </a:rPr>
              <a:t> </a:t>
            </a:r>
            <a:r>
              <a:rPr lang="ru-RU" sz="1800" b="0" kern="0" dirty="0">
                <a:solidFill>
                  <a:srgbClr val="FF0000"/>
                </a:solidFill>
              </a:rPr>
              <a:t>руководства?</a:t>
            </a:r>
            <a:endParaRPr lang="de-DE" sz="1800" b="0" kern="0" dirty="0">
              <a:solidFill>
                <a:srgbClr val="FF0000"/>
              </a:solidFill>
            </a:endParaRPr>
          </a:p>
          <a:p>
            <a:endParaRPr lang="de-DE" sz="1800" b="0" kern="0" dirty="0">
              <a:solidFill>
                <a:srgbClr val="FF0000"/>
              </a:solidFill>
            </a:endParaRPr>
          </a:p>
          <a:p>
            <a:r>
              <a:rPr lang="az-Cyrl-AZ" sz="1800" b="0" kern="0" dirty="0">
                <a:solidFill>
                  <a:srgbClr val="FF0000"/>
                </a:solidFill>
              </a:rPr>
              <a:t>заниженная самооценка</a:t>
            </a:r>
            <a:endParaRPr lang="de-DE" sz="1800" b="0" kern="0" dirty="0">
              <a:solidFill>
                <a:srgbClr val="FF0000"/>
              </a:solidFill>
            </a:endParaRPr>
          </a:p>
          <a:p>
            <a:endParaRPr lang="de-DE" sz="1800" b="0" kern="0" dirty="0">
              <a:solidFill>
                <a:srgbClr val="FF0000"/>
              </a:solidFill>
            </a:endParaRPr>
          </a:p>
        </p:txBody>
      </p:sp>
    </p:spTree>
    <p:extLst>
      <p:ext uri="{BB962C8B-B14F-4D97-AF65-F5344CB8AC3E}">
        <p14:creationId xmlns:p14="http://schemas.microsoft.com/office/powerpoint/2010/main" val="147465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latin typeface="Calibri" panose="020F0502020204030204" pitchFamily="34" charset="0"/>
              </a:rPr>
              <a:t>14.10.2020</a:t>
            </a:fld>
            <a:endParaRPr lang="de-DE" dirty="0">
              <a:latin typeface="Calibri" panose="020F0502020204030204" pitchFamily="34" charset="0"/>
            </a:endParaRPr>
          </a:p>
        </p:txBody>
      </p:sp>
      <p:sp>
        <p:nvSpPr>
          <p:cNvPr id="3" name="Foliennummernplatzhalter 2"/>
          <p:cNvSpPr>
            <a:spLocks noGrp="1"/>
          </p:cNvSpPr>
          <p:nvPr>
            <p:ph type="sldNum" sz="quarter" idx="11"/>
          </p:nvPr>
        </p:nvSpPr>
        <p:spPr/>
        <p:txBody>
          <a:bodyPr/>
          <a:lstStyle/>
          <a:p>
            <a:r>
              <a:rPr lang="de-DE">
                <a:latin typeface="Calibri" panose="020F0502020204030204" pitchFamily="34" charset="0"/>
              </a:rPr>
              <a:t>Folie </a:t>
            </a:r>
            <a:fld id="{093E722E-E959-4059-ADFD-FCBD542DC6C4}" type="slidenum">
              <a:rPr lang="de-DE" smtClean="0">
                <a:latin typeface="Calibri" panose="020F0502020204030204" pitchFamily="34" charset="0"/>
              </a:rPr>
              <a:pPr/>
              <a:t>6</a:t>
            </a:fld>
            <a:endParaRPr lang="de-DE" dirty="0">
              <a:latin typeface="Calibri" panose="020F0502020204030204" pitchFamily="34" charset="0"/>
            </a:endParaRPr>
          </a:p>
        </p:txBody>
      </p:sp>
      <p:sp>
        <p:nvSpPr>
          <p:cNvPr id="6" name="Titel 5"/>
          <p:cNvSpPr>
            <a:spLocks noGrp="1"/>
          </p:cNvSpPr>
          <p:nvPr>
            <p:ph type="title"/>
          </p:nvPr>
        </p:nvSpPr>
        <p:spPr>
          <a:xfrm>
            <a:off x="1320284" y="202503"/>
            <a:ext cx="6503432" cy="738664"/>
          </a:xfrm>
        </p:spPr>
        <p:txBody>
          <a:bodyPr/>
          <a:lstStyle/>
          <a:p>
            <a:r>
              <a:rPr lang="de-DE" dirty="0"/>
              <a:t>Hindernisse </a:t>
            </a:r>
            <a:br>
              <a:rPr lang="de-DE" dirty="0"/>
            </a:br>
            <a:r>
              <a:rPr lang="de-DE" dirty="0"/>
              <a:t>für den Aufstieg von Frauen</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301208"/>
            <a:ext cx="2267744" cy="77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2156" y="4725144"/>
            <a:ext cx="1547741" cy="147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pixabay.com/static/uploads/photo/2014/04/02/14/07/woman-306227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12" y="4072026"/>
            <a:ext cx="1080120"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2"/>
          <p:cNvSpPr txBox="1">
            <a:spLocks/>
          </p:cNvSpPr>
          <p:nvPr/>
        </p:nvSpPr>
        <p:spPr bwMode="auto">
          <a:xfrm>
            <a:off x="415638" y="2780927"/>
            <a:ext cx="2428170" cy="3434155"/>
          </a:xfrm>
          <a:prstGeom prst="rect">
            <a:avLst/>
          </a:prstGeom>
          <a:solidFill>
            <a:schemeClr val="bg1">
              <a:alpha val="85000"/>
            </a:schemeClr>
          </a:solidFill>
          <a:ln w="9525">
            <a:noFill/>
            <a:miter lim="800000"/>
            <a:headEnd/>
            <a:tailEnd/>
          </a:ln>
          <a:effectLst/>
        </p:spPr>
        <p:txBody>
          <a:bodyPr vert="horz" wrap="square" lIns="0" tIns="0" rIns="0" bIns="0" numCol="1" anchor="t" anchorCtr="0" compatLnSpc="1">
            <a:prstTxWarp prst="textNoShape">
              <a:avLst/>
            </a:prstTxWarp>
            <a:noAutofit/>
          </a:bodyPr>
          <a:lstStyle>
            <a:lvl1pPr marL="285750" indent="-285750" algn="l" rtl="0" eaLnBrk="1" fontAlgn="base" hangingPunct="1">
              <a:spcBef>
                <a:spcPct val="20000"/>
              </a:spcBef>
              <a:spcAft>
                <a:spcPct val="0"/>
              </a:spcAft>
              <a:buClr>
                <a:srgbClr val="1F497D"/>
              </a:buClr>
              <a:buFont typeface="Wingdings" panose="05000000000000000000" pitchFamily="2" charset="2"/>
              <a:buChar char="Ø"/>
              <a:defRPr sz="1800" baseline="0">
                <a:solidFill>
                  <a:schemeClr val="tx1"/>
                </a:solidFill>
                <a:latin typeface="Calibri" panose="020F0502020204030204" pitchFamily="34" charset="0"/>
                <a:ea typeface="+mn-ea"/>
                <a:cs typeface="+mn-cs"/>
              </a:defRPr>
            </a:lvl1pPr>
            <a:lvl2pPr marL="432000" indent="-285750" algn="l" rtl="0" eaLnBrk="1" fontAlgn="base" hangingPunct="1">
              <a:spcBef>
                <a:spcPct val="20000"/>
              </a:spcBef>
              <a:spcAft>
                <a:spcPct val="0"/>
              </a:spcAft>
              <a:buClr>
                <a:srgbClr val="1F497D"/>
              </a:buClr>
              <a:buFont typeface="Courier New" panose="02070309020205020404" pitchFamily="49" charset="0"/>
              <a:buChar char="o"/>
              <a:defRPr sz="1600" baseline="0">
                <a:solidFill>
                  <a:schemeClr val="tx1"/>
                </a:solidFill>
                <a:latin typeface="Calibri" panose="020F0502020204030204" pitchFamily="34" charset="0"/>
              </a:defRPr>
            </a:lvl2pPr>
            <a:lvl3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3pPr>
            <a:lvl4pPr marL="576000" indent="-228600" algn="l" rtl="0" eaLnBrk="1" fontAlgn="base" hangingPunct="1">
              <a:spcBef>
                <a:spcPct val="20000"/>
              </a:spcBef>
              <a:spcAft>
                <a:spcPct val="0"/>
              </a:spcAft>
              <a:buClr>
                <a:srgbClr val="1F497D"/>
              </a:buClr>
              <a:buFont typeface="Symbol" panose="05050102010706020507" pitchFamily="18" charset="2"/>
              <a:buChar char="-"/>
              <a:defRPr sz="1600">
                <a:solidFill>
                  <a:schemeClr val="tx1"/>
                </a:solidFill>
                <a:latin typeface="Calibri" panose="020F0502020204030204" pitchFamily="34" charset="0"/>
              </a:defRPr>
            </a:lvl4pPr>
            <a:lvl5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5pPr>
            <a:lvl6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6pPr>
            <a:lvl7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7pPr>
            <a:lvl8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8pPr>
            <a:lvl9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9pPr>
          </a:lstStyle>
          <a:p>
            <a:r>
              <a:rPr lang="de-DE" kern="0" dirty="0"/>
              <a:t>Geringes Selbstvertrauen/ Selbstdarstellung</a:t>
            </a:r>
          </a:p>
          <a:p>
            <a:r>
              <a:rPr lang="de-DE" kern="0" dirty="0"/>
              <a:t>Unterschiedlicher Kommunikationsstil</a:t>
            </a:r>
          </a:p>
          <a:p>
            <a:r>
              <a:rPr lang="de-DE" kern="0" dirty="0"/>
              <a:t>Unzureichende Karriereplanung</a:t>
            </a:r>
          </a:p>
        </p:txBody>
      </p:sp>
      <p:sp>
        <p:nvSpPr>
          <p:cNvPr id="11" name="Rechteck 10"/>
          <p:cNvSpPr/>
          <p:nvPr/>
        </p:nvSpPr>
        <p:spPr>
          <a:xfrm>
            <a:off x="395536" y="1772816"/>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rPr>
              <a:t>Ebene der</a:t>
            </a:r>
            <a:endParaRPr lang="de-DE" sz="2000" dirty="0">
              <a:latin typeface="Calibri" panose="020F0502020204030204" pitchFamily="34" charset="0"/>
            </a:endParaRPr>
          </a:p>
          <a:p>
            <a:pPr algn="ctr"/>
            <a:r>
              <a:rPr lang="de-DE" sz="2000" dirty="0">
                <a:latin typeface="Calibri" panose="020F0502020204030204" pitchFamily="34" charset="0"/>
              </a:rPr>
              <a:t>Person</a:t>
            </a:r>
          </a:p>
        </p:txBody>
      </p:sp>
      <p:sp>
        <p:nvSpPr>
          <p:cNvPr id="12" name="Inhaltsplatzhalter 2"/>
          <p:cNvSpPr txBox="1">
            <a:spLocks/>
          </p:cNvSpPr>
          <p:nvPr/>
        </p:nvSpPr>
        <p:spPr bwMode="auto">
          <a:xfrm>
            <a:off x="3151942" y="2780928"/>
            <a:ext cx="2428170" cy="3434154"/>
          </a:xfrm>
          <a:prstGeom prst="rect">
            <a:avLst/>
          </a:prstGeom>
          <a:solidFill>
            <a:schemeClr val="bg1">
              <a:alpha val="85000"/>
            </a:schemeClr>
          </a:solidFill>
          <a:ln w="9525">
            <a:noFill/>
            <a:miter lim="800000"/>
            <a:headEnd/>
            <a:tailEnd/>
          </a:ln>
          <a:effectLst/>
        </p:spPr>
        <p:txBody>
          <a:bodyPr vert="horz" wrap="square" lIns="91424" tIns="45712" rIns="91424" bIns="45712" numCol="1" anchor="t" anchorCtr="0" compatLnSpc="1">
            <a:prstTxWarp prst="textNoShape">
              <a:avLst/>
            </a:prstTxWarp>
          </a:bodyPr>
          <a:lstStyle>
            <a:lvl1pPr marL="342839" indent="-342839" algn="l" rtl="0" eaLnBrk="1" fontAlgn="base" hangingPunct="1">
              <a:spcBef>
                <a:spcPct val="2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819" indent="-285700" algn="l" rtl="0" eaLnBrk="1" fontAlgn="base" hangingPunct="1">
              <a:spcBef>
                <a:spcPct val="20000"/>
              </a:spcBef>
              <a:spcAft>
                <a:spcPct val="0"/>
              </a:spcAft>
              <a:buClr>
                <a:schemeClr val="accent1"/>
              </a:buClr>
              <a:buSzPct val="75000"/>
              <a:buFont typeface="Wingdings" pitchFamily="2" charset="2"/>
              <a:buChar char="n"/>
              <a:defRPr sz="2300">
                <a:solidFill>
                  <a:schemeClr val="tx1"/>
                </a:solidFill>
                <a:latin typeface="+mn-lt"/>
              </a:defRPr>
            </a:lvl2pPr>
            <a:lvl3pPr marL="1142798" indent="-228560" algn="l" rtl="0" eaLnBrk="1" fontAlgn="base" hangingPunct="1">
              <a:spcBef>
                <a:spcPct val="20000"/>
              </a:spcBef>
              <a:spcAft>
                <a:spcPct val="0"/>
              </a:spcAft>
              <a:buClr>
                <a:schemeClr val="folHlink"/>
              </a:buClr>
              <a:buSzPct val="55000"/>
              <a:buFont typeface="Wingdings" pitchFamily="2" charset="2"/>
              <a:buChar char="n"/>
              <a:defRPr sz="2200">
                <a:solidFill>
                  <a:schemeClr val="tx1"/>
                </a:solidFill>
                <a:latin typeface="+mn-lt"/>
              </a:defRPr>
            </a:lvl3pPr>
            <a:lvl4pPr marL="1599918" indent="-22856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037"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5pPr>
            <a:lvl6pPr marL="2514156"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6pPr>
            <a:lvl7pPr marL="2971275"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7pPr>
            <a:lvl8pPr marL="3428395"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8pPr>
            <a:lvl9pPr marL="3885514"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9pPr>
          </a:lstStyle>
          <a:p>
            <a:r>
              <a:rPr lang="de-DE" sz="1800" kern="0" dirty="0">
                <a:latin typeface="Calibri" panose="020F0502020204030204" pitchFamily="34" charset="0"/>
              </a:rPr>
              <a:t>Mangel an Vorbildern</a:t>
            </a:r>
          </a:p>
          <a:p>
            <a:r>
              <a:rPr lang="de-DE" sz="1800" kern="0" dirty="0">
                <a:latin typeface="Calibri" panose="020F0502020204030204" pitchFamily="34" charset="0"/>
              </a:rPr>
              <a:t>Weniger einfluss-reiche Netzwerke</a:t>
            </a:r>
          </a:p>
          <a:p>
            <a:r>
              <a:rPr lang="de-DE" sz="1800" kern="0" dirty="0">
                <a:latin typeface="Calibri" panose="020F0502020204030204" pitchFamily="34" charset="0"/>
              </a:rPr>
              <a:t>Mangel an mächtigen Mentoren</a:t>
            </a:r>
          </a:p>
        </p:txBody>
      </p:sp>
      <p:sp>
        <p:nvSpPr>
          <p:cNvPr id="13" name="Rechteck 12"/>
          <p:cNvSpPr/>
          <p:nvPr/>
        </p:nvSpPr>
        <p:spPr>
          <a:xfrm>
            <a:off x="3131840" y="1772816"/>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rPr>
              <a:t>Ebene der </a:t>
            </a:r>
            <a:r>
              <a:rPr lang="de-DE" sz="2000" dirty="0">
                <a:latin typeface="Calibri" panose="020F0502020204030204" pitchFamily="34" charset="0"/>
              </a:rPr>
              <a:t>Organisation</a:t>
            </a:r>
          </a:p>
        </p:txBody>
      </p:sp>
      <p:sp>
        <p:nvSpPr>
          <p:cNvPr id="14" name="Inhaltsplatzhalter 2"/>
          <p:cNvSpPr txBox="1">
            <a:spLocks/>
          </p:cNvSpPr>
          <p:nvPr/>
        </p:nvSpPr>
        <p:spPr bwMode="auto">
          <a:xfrm>
            <a:off x="5888246" y="2780928"/>
            <a:ext cx="2428170" cy="3434154"/>
          </a:xfrm>
          <a:prstGeom prst="rect">
            <a:avLst/>
          </a:prstGeom>
          <a:solidFill>
            <a:schemeClr val="bg1">
              <a:alpha val="85000"/>
            </a:schemeClr>
          </a:solidFill>
          <a:ln w="9525">
            <a:noFill/>
            <a:miter lim="800000"/>
            <a:headEnd/>
            <a:tailEnd/>
          </a:ln>
          <a:effectLst/>
        </p:spPr>
        <p:txBody>
          <a:bodyPr vert="horz" wrap="square" lIns="91424" tIns="45712" rIns="91424" bIns="45712" numCol="1" anchor="t" anchorCtr="0" compatLnSpc="1">
            <a:prstTxWarp prst="textNoShape">
              <a:avLst/>
            </a:prstTxWarp>
          </a:bodyPr>
          <a:lstStyle>
            <a:lvl1pPr marL="342839" indent="-342839" algn="l" rtl="0" eaLnBrk="1" fontAlgn="base" hangingPunct="1">
              <a:spcBef>
                <a:spcPct val="2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819" indent="-285700" algn="l" rtl="0" eaLnBrk="1" fontAlgn="base" hangingPunct="1">
              <a:spcBef>
                <a:spcPct val="20000"/>
              </a:spcBef>
              <a:spcAft>
                <a:spcPct val="0"/>
              </a:spcAft>
              <a:buClr>
                <a:schemeClr val="accent1"/>
              </a:buClr>
              <a:buSzPct val="75000"/>
              <a:buFont typeface="Wingdings" pitchFamily="2" charset="2"/>
              <a:buChar char="n"/>
              <a:defRPr sz="2300">
                <a:solidFill>
                  <a:schemeClr val="tx1"/>
                </a:solidFill>
                <a:latin typeface="+mn-lt"/>
              </a:defRPr>
            </a:lvl2pPr>
            <a:lvl3pPr marL="1142798" indent="-228560" algn="l" rtl="0" eaLnBrk="1" fontAlgn="base" hangingPunct="1">
              <a:spcBef>
                <a:spcPct val="20000"/>
              </a:spcBef>
              <a:spcAft>
                <a:spcPct val="0"/>
              </a:spcAft>
              <a:buClr>
                <a:schemeClr val="folHlink"/>
              </a:buClr>
              <a:buSzPct val="55000"/>
              <a:buFont typeface="Wingdings" pitchFamily="2" charset="2"/>
              <a:buChar char="n"/>
              <a:defRPr sz="2200">
                <a:solidFill>
                  <a:schemeClr val="tx1"/>
                </a:solidFill>
                <a:latin typeface="+mn-lt"/>
              </a:defRPr>
            </a:lvl3pPr>
            <a:lvl4pPr marL="1599918" indent="-22856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037"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5pPr>
            <a:lvl6pPr marL="2514156"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6pPr>
            <a:lvl7pPr marL="2971275"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7pPr>
            <a:lvl8pPr marL="3428395"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8pPr>
            <a:lvl9pPr marL="3885514"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9pPr>
          </a:lstStyle>
          <a:p>
            <a:r>
              <a:rPr lang="de-DE" sz="1800" kern="0" dirty="0">
                <a:latin typeface="Calibri" panose="020F0502020204030204" pitchFamily="34" charset="0"/>
              </a:rPr>
              <a:t>Einfluss von Rollen-erwartungen</a:t>
            </a:r>
          </a:p>
        </p:txBody>
      </p:sp>
      <p:sp>
        <p:nvSpPr>
          <p:cNvPr id="15" name="Rechteck 14"/>
          <p:cNvSpPr/>
          <p:nvPr/>
        </p:nvSpPr>
        <p:spPr>
          <a:xfrm>
            <a:off x="5868144" y="1772816"/>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rPr>
              <a:t>Ebene des </a:t>
            </a:r>
            <a:r>
              <a:rPr lang="de-DE" sz="2000" dirty="0">
                <a:latin typeface="Calibri" panose="020F0502020204030204" pitchFamily="34" charset="0"/>
              </a:rPr>
              <a:t>Systems</a:t>
            </a:r>
          </a:p>
        </p:txBody>
      </p:sp>
      <p:sp>
        <p:nvSpPr>
          <p:cNvPr id="16" name="Rectangle 3"/>
          <p:cNvSpPr>
            <a:spLocks/>
          </p:cNvSpPr>
          <p:nvPr/>
        </p:nvSpPr>
        <p:spPr bwMode="auto">
          <a:xfrm rot="16200000">
            <a:off x="6382681"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tabLst>
                <a:tab pos="11658600" algn="r"/>
              </a:tabLst>
            </a:pPr>
            <a:r>
              <a:rPr lang="de-DE" sz="1200" b="1" dirty="0" err="1">
                <a:solidFill>
                  <a:schemeClr val="accent1"/>
                </a:solidFill>
                <a:latin typeface="Calibri" panose="020F0502020204030204" pitchFamily="34" charset="0"/>
              </a:rPr>
              <a:t>Peus</a:t>
            </a:r>
            <a:r>
              <a:rPr lang="de-DE" sz="1200" b="1" dirty="0">
                <a:solidFill>
                  <a:schemeClr val="accent1"/>
                </a:solidFill>
                <a:latin typeface="Calibri" panose="020F0502020204030204" pitchFamily="34" charset="0"/>
              </a:rPr>
              <a:t> &amp; Welpe, 2011</a:t>
            </a:r>
            <a:endParaRPr lang="en-US" sz="1200" b="1" dirty="0">
              <a:solidFill>
                <a:schemeClr val="accent1"/>
              </a:solidFill>
              <a:latin typeface="Calibri" panose="020F0502020204030204" pitchFamily="34" charset="0"/>
              <a:cs typeface="Arial" pitchFamily="34" charset="0"/>
              <a:sym typeface="Helvetica" pitchFamily="34" charset="0"/>
            </a:endParaRPr>
          </a:p>
        </p:txBody>
      </p:sp>
      <p:sp>
        <p:nvSpPr>
          <p:cNvPr id="17" name="Rectangle 7">
            <a:extLst>
              <a:ext uri="{FF2B5EF4-FFF2-40B4-BE49-F238E27FC236}">
                <a16:creationId xmlns:a16="http://schemas.microsoft.com/office/drawing/2014/main" id="{487271CF-8AC8-41F4-B384-46DF8514BA41}"/>
              </a:ext>
            </a:extLst>
          </p:cNvPr>
          <p:cNvSpPr txBox="1">
            <a:spLocks noChangeArrowheads="1"/>
          </p:cNvSpPr>
          <p:nvPr/>
        </p:nvSpPr>
        <p:spPr bwMode="auto">
          <a:xfrm>
            <a:off x="1828426" y="1329810"/>
            <a:ext cx="6295155"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ru-RU" sz="1800" b="0" kern="0" dirty="0">
                <a:solidFill>
                  <a:srgbClr val="FF0000"/>
                </a:solidFill>
              </a:rPr>
              <a:t>Главными препятствиями</a:t>
            </a:r>
            <a:r>
              <a:rPr lang="de-DE" sz="1800" b="0" kern="0" dirty="0">
                <a:solidFill>
                  <a:srgbClr val="FF0000"/>
                </a:solidFill>
              </a:rPr>
              <a:t> </a:t>
            </a:r>
            <a:r>
              <a:rPr lang="ru-RU" sz="1800" b="0" kern="0" dirty="0">
                <a:solidFill>
                  <a:srgbClr val="FF0000"/>
                </a:solidFill>
              </a:rPr>
              <a:t>для продвижения женщин</a:t>
            </a:r>
            <a:r>
              <a:rPr lang="de-DE" sz="1800" b="0" kern="0" dirty="0">
                <a:solidFill>
                  <a:srgbClr val="FF0000"/>
                </a:solidFill>
              </a:rPr>
              <a:t> </a:t>
            </a:r>
            <a:r>
              <a:rPr lang="ru-RU" sz="1800" b="0" kern="0" dirty="0">
                <a:solidFill>
                  <a:srgbClr val="FF0000"/>
                </a:solidFill>
              </a:rPr>
              <a:t>являются </a:t>
            </a:r>
            <a:r>
              <a:rPr lang="de-DE" sz="1800" b="0" kern="0" dirty="0">
                <a:solidFill>
                  <a:srgbClr val="FF0000"/>
                </a:solidFill>
              </a:rPr>
              <a:t>  </a:t>
            </a:r>
            <a:r>
              <a:rPr lang="ru-RU" sz="1800" b="0" kern="0" dirty="0">
                <a:solidFill>
                  <a:srgbClr val="FF0000"/>
                </a:solidFill>
              </a:rPr>
              <a:t> </a:t>
            </a:r>
            <a:endParaRPr lang="de-DE" sz="1800" b="0" kern="0" dirty="0">
              <a:solidFill>
                <a:srgbClr val="FF0000"/>
              </a:solidFill>
            </a:endParaRPr>
          </a:p>
        </p:txBody>
      </p:sp>
      <p:sp>
        <p:nvSpPr>
          <p:cNvPr id="18" name="Rectangle 7">
            <a:extLst>
              <a:ext uri="{FF2B5EF4-FFF2-40B4-BE49-F238E27FC236}">
                <a16:creationId xmlns:a16="http://schemas.microsoft.com/office/drawing/2014/main" id="{6D8853C5-DD06-4F27-89AA-B3B436CBE2EF}"/>
              </a:ext>
            </a:extLst>
          </p:cNvPr>
          <p:cNvSpPr txBox="1">
            <a:spLocks noChangeArrowheads="1"/>
          </p:cNvSpPr>
          <p:nvPr/>
        </p:nvSpPr>
        <p:spPr bwMode="auto">
          <a:xfrm>
            <a:off x="416585" y="5011280"/>
            <a:ext cx="3320528" cy="150810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pPr marL="285750" indent="-285750">
              <a:buFontTx/>
              <a:buChar char="-"/>
            </a:pPr>
            <a:r>
              <a:rPr lang="az-Cyrl-AZ" sz="1600" b="0" kern="0" dirty="0">
                <a:solidFill>
                  <a:srgbClr val="FF0000"/>
                </a:solidFill>
              </a:rPr>
              <a:t>заниженная самооценка</a:t>
            </a:r>
            <a:r>
              <a:rPr lang="de-DE" sz="1600" b="0" kern="0" dirty="0">
                <a:solidFill>
                  <a:srgbClr val="FF0000"/>
                </a:solidFill>
              </a:rPr>
              <a:t>/</a:t>
            </a:r>
          </a:p>
          <a:p>
            <a:r>
              <a:rPr lang="de-DE" sz="1600" b="0" kern="0" dirty="0">
                <a:solidFill>
                  <a:srgbClr val="FF0000"/>
                </a:solidFill>
              </a:rPr>
              <a:t>      </a:t>
            </a:r>
            <a:r>
              <a:rPr lang="az-Cyrl-AZ" sz="1600" b="0" kern="0" dirty="0">
                <a:solidFill>
                  <a:srgbClr val="FF0000"/>
                </a:solidFill>
              </a:rPr>
              <a:t>неуверенность</a:t>
            </a:r>
            <a:r>
              <a:rPr lang="de-DE" sz="1600" b="0" kern="0" dirty="0">
                <a:solidFill>
                  <a:srgbClr val="FF0000"/>
                </a:solidFill>
              </a:rPr>
              <a:t> </a:t>
            </a:r>
            <a:r>
              <a:rPr lang="az-Cyrl-AZ" sz="1600" b="0" kern="0" dirty="0">
                <a:solidFill>
                  <a:srgbClr val="FF0000"/>
                </a:solidFill>
              </a:rPr>
              <a:t>в себе</a:t>
            </a:r>
            <a:endParaRPr lang="de-DE" sz="1600" b="0" kern="0" dirty="0">
              <a:solidFill>
                <a:srgbClr val="FF0000"/>
              </a:solidFill>
            </a:endParaRPr>
          </a:p>
          <a:p>
            <a:pPr marL="285750" indent="-285750">
              <a:buFontTx/>
              <a:buChar char="-"/>
            </a:pPr>
            <a:r>
              <a:rPr lang="az-Cyrl-AZ" sz="1600" b="0" kern="0" dirty="0">
                <a:solidFill>
                  <a:srgbClr val="FF0000"/>
                </a:solidFill>
              </a:rPr>
              <a:t>другой стиль общения</a:t>
            </a:r>
            <a:endParaRPr lang="de-DE" sz="1600" b="0" kern="0" dirty="0">
              <a:solidFill>
                <a:srgbClr val="FF0000"/>
              </a:solidFill>
            </a:endParaRPr>
          </a:p>
          <a:p>
            <a:pPr marL="285750" indent="-285750">
              <a:buFontTx/>
              <a:buChar char="-"/>
            </a:pPr>
            <a:r>
              <a:rPr lang="az-Cyrl-AZ" sz="1600" b="0" kern="0" dirty="0">
                <a:solidFill>
                  <a:srgbClr val="FF0000"/>
                </a:solidFill>
              </a:rPr>
              <a:t>недостаточно</a:t>
            </a:r>
            <a:r>
              <a:rPr lang="de-DE" sz="1600" b="0" kern="0" dirty="0">
                <a:solidFill>
                  <a:srgbClr val="FF0000"/>
                </a:solidFill>
              </a:rPr>
              <a:t>e</a:t>
            </a:r>
            <a:r>
              <a:rPr lang="az-Cyrl-AZ" sz="1600" b="0" kern="0" dirty="0">
                <a:solidFill>
                  <a:srgbClr val="FF0000"/>
                </a:solidFill>
              </a:rPr>
              <a:t> планирование </a:t>
            </a:r>
            <a:endParaRPr lang="de-DE" sz="1600" b="0" kern="0" dirty="0">
              <a:solidFill>
                <a:srgbClr val="FF0000"/>
              </a:solidFill>
            </a:endParaRPr>
          </a:p>
          <a:p>
            <a:r>
              <a:rPr lang="de-DE" sz="1600" b="0" kern="0" dirty="0">
                <a:solidFill>
                  <a:srgbClr val="FF0000"/>
                </a:solidFill>
              </a:rPr>
              <a:t>      </a:t>
            </a:r>
            <a:r>
              <a:rPr lang="az-Cyrl-AZ" sz="1600" b="0" kern="0" dirty="0">
                <a:solidFill>
                  <a:srgbClr val="FF0000"/>
                </a:solidFill>
              </a:rPr>
              <a:t>профессиональной карьеры</a:t>
            </a:r>
            <a:endParaRPr lang="de-DE" sz="1600" b="0" kern="0" dirty="0">
              <a:solidFill>
                <a:srgbClr val="FF0000"/>
              </a:solidFill>
            </a:endParaRPr>
          </a:p>
          <a:p>
            <a:endParaRPr lang="de-DE" sz="1800" b="0" kern="0" dirty="0">
              <a:solidFill>
                <a:srgbClr val="FF0000"/>
              </a:solidFill>
            </a:endParaRPr>
          </a:p>
        </p:txBody>
      </p:sp>
      <p:sp>
        <p:nvSpPr>
          <p:cNvPr id="19" name="Rectangle 7">
            <a:extLst>
              <a:ext uri="{FF2B5EF4-FFF2-40B4-BE49-F238E27FC236}">
                <a16:creationId xmlns:a16="http://schemas.microsoft.com/office/drawing/2014/main" id="{3124B9C5-45C1-47BF-A7E0-316153B29969}"/>
              </a:ext>
            </a:extLst>
          </p:cNvPr>
          <p:cNvSpPr txBox="1">
            <a:spLocks noChangeArrowheads="1"/>
          </p:cNvSpPr>
          <p:nvPr/>
        </p:nvSpPr>
        <p:spPr bwMode="auto">
          <a:xfrm>
            <a:off x="3506835" y="5006459"/>
            <a:ext cx="3320528" cy="175432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pPr marL="285750" indent="-285750">
              <a:buFontTx/>
              <a:buChar char="-"/>
            </a:pPr>
            <a:r>
              <a:rPr lang="ru-RU" sz="1600" b="0" kern="0" dirty="0">
                <a:solidFill>
                  <a:srgbClr val="FF0000"/>
                </a:solidFill>
              </a:rPr>
              <a:t>отсутствие примеров для подражания</a:t>
            </a:r>
            <a:endParaRPr lang="de-DE" sz="1600" b="0" kern="0" dirty="0">
              <a:solidFill>
                <a:srgbClr val="FF0000"/>
              </a:solidFill>
            </a:endParaRPr>
          </a:p>
          <a:p>
            <a:pPr marL="285750" indent="-285750">
              <a:buFontTx/>
              <a:buChar char="-"/>
            </a:pPr>
            <a:r>
              <a:rPr lang="az-Cyrl-AZ" sz="1600" b="0" kern="0" dirty="0">
                <a:solidFill>
                  <a:srgbClr val="FF0000"/>
                </a:solidFill>
              </a:rPr>
              <a:t>менее влиятельные</a:t>
            </a:r>
            <a:r>
              <a:rPr lang="de-DE" sz="1600" b="0" kern="0" dirty="0">
                <a:solidFill>
                  <a:srgbClr val="FF0000"/>
                </a:solidFill>
              </a:rPr>
              <a:t> </a:t>
            </a:r>
          </a:p>
          <a:p>
            <a:r>
              <a:rPr lang="de-DE" sz="1600" b="0" kern="0" dirty="0">
                <a:solidFill>
                  <a:srgbClr val="FF0000"/>
                </a:solidFill>
              </a:rPr>
              <a:t>      </a:t>
            </a:r>
            <a:r>
              <a:rPr lang="az-Cyrl-AZ" sz="1600" b="0" kern="0" dirty="0">
                <a:solidFill>
                  <a:srgbClr val="FF0000"/>
                </a:solidFill>
              </a:rPr>
              <a:t>социальны</a:t>
            </a:r>
            <a:r>
              <a:rPr lang="de-DE" sz="1600" b="0" kern="0" dirty="0">
                <a:solidFill>
                  <a:srgbClr val="FF0000"/>
                </a:solidFill>
              </a:rPr>
              <a:t>e</a:t>
            </a:r>
            <a:r>
              <a:rPr lang="az-Cyrl-AZ" sz="1600" b="0" kern="0" dirty="0">
                <a:solidFill>
                  <a:srgbClr val="FF0000"/>
                </a:solidFill>
              </a:rPr>
              <a:t> сети</a:t>
            </a:r>
            <a:r>
              <a:rPr lang="de-DE" sz="1600" b="0" kern="0" dirty="0">
                <a:solidFill>
                  <a:srgbClr val="FF0000"/>
                </a:solidFill>
              </a:rPr>
              <a:t> (</a:t>
            </a:r>
            <a:r>
              <a:rPr lang="az-Cyrl-AZ" sz="1600" b="0" kern="0" dirty="0">
                <a:solidFill>
                  <a:srgbClr val="FF0000"/>
                </a:solidFill>
              </a:rPr>
              <a:t>связи</a:t>
            </a:r>
            <a:r>
              <a:rPr lang="de-DE" sz="1600" b="0" kern="0" dirty="0">
                <a:solidFill>
                  <a:srgbClr val="FF0000"/>
                </a:solidFill>
              </a:rPr>
              <a:t>)</a:t>
            </a:r>
          </a:p>
          <a:p>
            <a:pPr marL="285750" indent="-285750">
              <a:buFontTx/>
              <a:buChar char="-"/>
            </a:pPr>
            <a:r>
              <a:rPr lang="az-Cyrl-AZ" sz="1600" b="0" kern="0" dirty="0">
                <a:solidFill>
                  <a:srgbClr val="FF0000"/>
                </a:solidFill>
              </a:rPr>
              <a:t>отсутствие влиятельных наставников</a:t>
            </a:r>
            <a:endParaRPr lang="de-DE" sz="1600" b="0" kern="0" dirty="0">
              <a:solidFill>
                <a:srgbClr val="FF0000"/>
              </a:solidFill>
            </a:endParaRPr>
          </a:p>
          <a:p>
            <a:endParaRPr lang="de-DE" sz="1800" b="0" kern="0" dirty="0">
              <a:solidFill>
                <a:srgbClr val="FF0000"/>
              </a:solidFill>
            </a:endParaRPr>
          </a:p>
        </p:txBody>
      </p:sp>
      <p:sp>
        <p:nvSpPr>
          <p:cNvPr id="20" name="Rectangle 7">
            <a:extLst>
              <a:ext uri="{FF2B5EF4-FFF2-40B4-BE49-F238E27FC236}">
                <a16:creationId xmlns:a16="http://schemas.microsoft.com/office/drawing/2014/main" id="{2313BD39-99A4-4D9D-9A0E-DB157A4DC78E}"/>
              </a:ext>
            </a:extLst>
          </p:cNvPr>
          <p:cNvSpPr txBox="1">
            <a:spLocks noChangeArrowheads="1"/>
          </p:cNvSpPr>
          <p:nvPr/>
        </p:nvSpPr>
        <p:spPr bwMode="auto">
          <a:xfrm>
            <a:off x="6163452" y="4964641"/>
            <a:ext cx="3320528" cy="49244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pPr marL="285750" indent="-285750">
              <a:buFontTx/>
              <a:buChar char="-"/>
            </a:pPr>
            <a:r>
              <a:rPr lang="ru-RU" sz="1600" b="0" kern="0" dirty="0">
                <a:solidFill>
                  <a:srgbClr val="FF0000"/>
                </a:solidFill>
              </a:rPr>
              <a:t>влияния гендерных </a:t>
            </a:r>
            <a:endParaRPr lang="de-DE" sz="1600" b="0" kern="0" dirty="0">
              <a:solidFill>
                <a:srgbClr val="FF0000"/>
              </a:solidFill>
            </a:endParaRPr>
          </a:p>
          <a:p>
            <a:r>
              <a:rPr lang="de-DE" sz="1600" b="0" kern="0" dirty="0">
                <a:solidFill>
                  <a:srgbClr val="FF0000"/>
                </a:solidFill>
              </a:rPr>
              <a:t>      </a:t>
            </a:r>
            <a:r>
              <a:rPr lang="ru-RU" sz="1600" b="0" kern="0" dirty="0">
                <a:solidFill>
                  <a:srgbClr val="FF0000"/>
                </a:solidFill>
              </a:rPr>
              <a:t>стереотипов</a:t>
            </a:r>
            <a:endParaRPr lang="de-DE" sz="1800" b="0" kern="0" dirty="0">
              <a:solidFill>
                <a:srgbClr val="FF0000"/>
              </a:solidFill>
            </a:endParaRPr>
          </a:p>
        </p:txBody>
      </p:sp>
    </p:spTree>
    <p:extLst>
      <p:ext uri="{BB962C8B-B14F-4D97-AF65-F5344CB8AC3E}">
        <p14:creationId xmlns:p14="http://schemas.microsoft.com/office/powerpoint/2010/main" val="25989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latin typeface="Calibri" panose="020F0502020204030204" pitchFamily="34" charset="0"/>
              </a:rPr>
              <a:t>14.10.2020</a:t>
            </a:fld>
            <a:endParaRPr lang="de-DE" dirty="0">
              <a:latin typeface="Calibri" panose="020F0502020204030204" pitchFamily="34" charset="0"/>
            </a:endParaRPr>
          </a:p>
        </p:txBody>
      </p:sp>
      <p:sp>
        <p:nvSpPr>
          <p:cNvPr id="3" name="Foliennummernplatzhalter 2"/>
          <p:cNvSpPr>
            <a:spLocks noGrp="1"/>
          </p:cNvSpPr>
          <p:nvPr>
            <p:ph type="sldNum" sz="quarter" idx="11"/>
          </p:nvPr>
        </p:nvSpPr>
        <p:spPr/>
        <p:txBody>
          <a:bodyPr/>
          <a:lstStyle/>
          <a:p>
            <a:r>
              <a:rPr lang="de-DE">
                <a:latin typeface="Calibri" panose="020F0502020204030204" pitchFamily="34" charset="0"/>
              </a:rPr>
              <a:t>Folie </a:t>
            </a:r>
            <a:fld id="{093E722E-E959-4059-ADFD-FCBD542DC6C4}" type="slidenum">
              <a:rPr lang="de-DE" smtClean="0">
                <a:latin typeface="Calibri" panose="020F0502020204030204" pitchFamily="34" charset="0"/>
              </a:rPr>
              <a:pPr/>
              <a:t>7</a:t>
            </a:fld>
            <a:endParaRPr lang="de-DE" dirty="0">
              <a:latin typeface="Calibri" panose="020F0502020204030204" pitchFamily="34" charset="0"/>
            </a:endParaRPr>
          </a:p>
        </p:txBody>
      </p:sp>
      <p:sp>
        <p:nvSpPr>
          <p:cNvPr id="6" name="Titel 5"/>
          <p:cNvSpPr>
            <a:spLocks noGrp="1"/>
          </p:cNvSpPr>
          <p:nvPr>
            <p:ph type="title"/>
          </p:nvPr>
        </p:nvSpPr>
        <p:spPr/>
        <p:txBody>
          <a:bodyPr/>
          <a:lstStyle/>
          <a:p>
            <a:r>
              <a:rPr lang="de-DE" dirty="0"/>
              <a:t>Gegensätzliche Rollenerwartung </a:t>
            </a:r>
            <a:br>
              <a:rPr lang="de-DE" dirty="0"/>
            </a:br>
            <a:r>
              <a:rPr lang="de-DE" dirty="0"/>
              <a:t>an Frauen und an Führungskräfte</a:t>
            </a:r>
          </a:p>
        </p:txBody>
      </p:sp>
      <p:sp>
        <p:nvSpPr>
          <p:cNvPr id="7" name="Rechteck 6"/>
          <p:cNvSpPr/>
          <p:nvPr/>
        </p:nvSpPr>
        <p:spPr>
          <a:xfrm>
            <a:off x="467544" y="3862789"/>
            <a:ext cx="2336154" cy="646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a:latin typeface="Calibri" panose="020F0502020204030204" pitchFamily="34" charset="0"/>
              </a:rPr>
              <a:t>hoch</a:t>
            </a:r>
          </a:p>
        </p:txBody>
      </p:sp>
      <p:pic>
        <p:nvPicPr>
          <p:cNvPr id="8" name="Picture 2" descr="http://www.apfelland.ch/img/img_custom/mann.jpg"/>
          <p:cNvPicPr>
            <a:picLocks noChangeAspect="1" noChangeArrowheads="1"/>
          </p:cNvPicPr>
          <p:nvPr/>
        </p:nvPicPr>
        <p:blipFill>
          <a:blip r:embed="rId2" cstate="print"/>
          <a:srcRect/>
          <a:stretch>
            <a:fillRect/>
          </a:stretch>
        </p:blipFill>
        <p:spPr bwMode="auto">
          <a:xfrm>
            <a:off x="467544" y="1952723"/>
            <a:ext cx="612412" cy="1361878"/>
          </a:xfrm>
          <a:prstGeom prst="rect">
            <a:avLst/>
          </a:prstGeom>
          <a:noFill/>
        </p:spPr>
      </p:pic>
      <p:sp>
        <p:nvSpPr>
          <p:cNvPr id="9" name="Inhaltsplatzhalter 2"/>
          <p:cNvSpPr txBox="1">
            <a:spLocks/>
          </p:cNvSpPr>
          <p:nvPr/>
        </p:nvSpPr>
        <p:spPr bwMode="auto">
          <a:xfrm>
            <a:off x="415638" y="5006425"/>
            <a:ext cx="7915280" cy="120865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285750" indent="-285750" algn="l" rtl="0" eaLnBrk="1" fontAlgn="base" hangingPunct="1">
              <a:spcBef>
                <a:spcPct val="20000"/>
              </a:spcBef>
              <a:spcAft>
                <a:spcPct val="0"/>
              </a:spcAft>
              <a:buClr>
                <a:srgbClr val="1F497D"/>
              </a:buClr>
              <a:buFont typeface="Wingdings" panose="05000000000000000000" pitchFamily="2" charset="2"/>
              <a:buChar char="Ø"/>
              <a:defRPr sz="1800" baseline="0">
                <a:solidFill>
                  <a:schemeClr val="tx1"/>
                </a:solidFill>
                <a:latin typeface="Calibri" panose="020F0502020204030204" pitchFamily="34" charset="0"/>
                <a:ea typeface="+mn-ea"/>
                <a:cs typeface="+mn-cs"/>
              </a:defRPr>
            </a:lvl1pPr>
            <a:lvl2pPr marL="432000" indent="-285750" algn="l" rtl="0" eaLnBrk="1" fontAlgn="base" hangingPunct="1">
              <a:spcBef>
                <a:spcPct val="20000"/>
              </a:spcBef>
              <a:spcAft>
                <a:spcPct val="0"/>
              </a:spcAft>
              <a:buClr>
                <a:srgbClr val="1F497D"/>
              </a:buClr>
              <a:buFont typeface="Courier New" panose="02070309020205020404" pitchFamily="49" charset="0"/>
              <a:buChar char="o"/>
              <a:defRPr sz="1600" baseline="0">
                <a:solidFill>
                  <a:schemeClr val="tx1"/>
                </a:solidFill>
                <a:latin typeface="Calibri" panose="020F0502020204030204" pitchFamily="34" charset="0"/>
              </a:defRPr>
            </a:lvl2pPr>
            <a:lvl3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3pPr>
            <a:lvl4pPr marL="576000" indent="-228600" algn="l" rtl="0" eaLnBrk="1" fontAlgn="base" hangingPunct="1">
              <a:spcBef>
                <a:spcPct val="20000"/>
              </a:spcBef>
              <a:spcAft>
                <a:spcPct val="0"/>
              </a:spcAft>
              <a:buClr>
                <a:srgbClr val="1F497D"/>
              </a:buClr>
              <a:buFont typeface="Symbol" panose="05050102010706020507" pitchFamily="18" charset="2"/>
              <a:buChar char="-"/>
              <a:defRPr sz="1600">
                <a:solidFill>
                  <a:schemeClr val="tx1"/>
                </a:solidFill>
                <a:latin typeface="Calibri" panose="020F0502020204030204" pitchFamily="34" charset="0"/>
              </a:defRPr>
            </a:lvl4pPr>
            <a:lvl5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5pPr>
            <a:lvl6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6pPr>
            <a:lvl7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7pPr>
            <a:lvl8pPr marL="576000" indent="-2304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8pPr>
            <a:lvl9pPr marL="576000" indent="-228600" algn="l" rtl="0" eaLnBrk="1" fontAlgn="base" hangingPunct="1">
              <a:spcBef>
                <a:spcPct val="20000"/>
              </a:spcBef>
              <a:spcAft>
                <a:spcPct val="0"/>
              </a:spcAft>
              <a:buClr>
                <a:srgbClr val="1F497D"/>
              </a:buClr>
              <a:buFont typeface="Symbol" panose="05050102010706020507" pitchFamily="18" charset="2"/>
              <a:buChar char="-"/>
              <a:defRPr sz="1600" baseline="0">
                <a:solidFill>
                  <a:schemeClr val="tx1"/>
                </a:solidFill>
                <a:latin typeface="Calibri" panose="020F0502020204030204" pitchFamily="34" charset="0"/>
              </a:defRPr>
            </a:lvl9pPr>
          </a:lstStyle>
          <a:p>
            <a:pPr marL="0" indent="0">
              <a:buFont typeface="Wingdings" panose="05000000000000000000" pitchFamily="2" charset="2"/>
              <a:buNone/>
            </a:pPr>
            <a:r>
              <a:rPr lang="de-DE" kern="0"/>
              <a:t>Konsequenzen für Frauen im Führungskontext</a:t>
            </a:r>
          </a:p>
          <a:p>
            <a:r>
              <a:rPr lang="de-DE" kern="0"/>
              <a:t>Generell schlechtere Bewertung des Führungspotenzials von Frauen</a:t>
            </a:r>
          </a:p>
          <a:p>
            <a:r>
              <a:rPr lang="de-DE" kern="0"/>
              <a:t>Abwertung „agentischer“ weiblicher Führungskräfte </a:t>
            </a:r>
          </a:p>
          <a:p>
            <a:pPr lvl="1"/>
            <a:endParaRPr lang="de-DE" sz="1800" kern="0" dirty="0"/>
          </a:p>
        </p:txBody>
      </p:sp>
      <p:sp>
        <p:nvSpPr>
          <p:cNvPr id="10" name="Rechteck 9"/>
          <p:cNvSpPr/>
          <p:nvPr/>
        </p:nvSpPr>
        <p:spPr>
          <a:xfrm>
            <a:off x="467543" y="1916832"/>
            <a:ext cx="4056133" cy="144016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a:latin typeface="Calibri" panose="020F0502020204030204" pitchFamily="34" charset="0"/>
              </a:rPr>
              <a:t>      Der „typische Mann“ ist AGENTISCH:</a:t>
            </a:r>
          </a:p>
          <a:p>
            <a:pPr algn="ctr"/>
            <a:r>
              <a:rPr lang="de-DE" dirty="0">
                <a:latin typeface="Calibri" panose="020F0502020204030204" pitchFamily="34" charset="0"/>
              </a:rPr>
              <a:t>durchsetzungsstark, </a:t>
            </a:r>
          </a:p>
          <a:p>
            <a:pPr algn="ctr"/>
            <a:r>
              <a:rPr lang="de-DE" dirty="0">
                <a:latin typeface="Calibri" panose="020F0502020204030204" pitchFamily="34" charset="0"/>
              </a:rPr>
              <a:t>    leistungsorientiert (Konkurrenz)</a:t>
            </a:r>
          </a:p>
          <a:p>
            <a:pPr algn="ctr"/>
            <a:r>
              <a:rPr lang="de-DE" dirty="0">
                <a:latin typeface="Calibri" panose="020F0502020204030204" pitchFamily="34" charset="0"/>
              </a:rPr>
              <a:t>     unabhängig und selbstbewusst</a:t>
            </a:r>
          </a:p>
        </p:txBody>
      </p:sp>
      <p:sp>
        <p:nvSpPr>
          <p:cNvPr id="11" name="Textfeld 10"/>
          <p:cNvSpPr txBox="1"/>
          <p:nvPr/>
        </p:nvSpPr>
        <p:spPr>
          <a:xfrm>
            <a:off x="2803699" y="3862789"/>
            <a:ext cx="352839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DE" b="1" dirty="0">
                <a:latin typeface="Calibri" panose="020F0502020204030204" pitchFamily="34" charset="0"/>
              </a:rPr>
              <a:t>Passung zum Bild (Stereotyp) einer Führungskraft ?</a:t>
            </a:r>
          </a:p>
        </p:txBody>
      </p:sp>
      <p:sp>
        <p:nvSpPr>
          <p:cNvPr id="12" name="Rechteck 11"/>
          <p:cNvSpPr/>
          <p:nvPr/>
        </p:nvSpPr>
        <p:spPr>
          <a:xfrm>
            <a:off x="6332091" y="3862789"/>
            <a:ext cx="2200349" cy="6378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a:latin typeface="Calibri" panose="020F0502020204030204" pitchFamily="34" charset="0"/>
              </a:rPr>
              <a:t>unvereinbar</a:t>
            </a:r>
          </a:p>
        </p:txBody>
      </p:sp>
      <p:sp>
        <p:nvSpPr>
          <p:cNvPr id="13" name="Rectangle 3"/>
          <p:cNvSpPr>
            <a:spLocks/>
          </p:cNvSpPr>
          <p:nvPr/>
        </p:nvSpPr>
        <p:spPr bwMode="auto">
          <a:xfrm rot="16200000">
            <a:off x="6382681"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tabLst>
                <a:tab pos="11658600" algn="r"/>
              </a:tabLst>
            </a:pPr>
            <a:r>
              <a:rPr lang="de-DE" sz="1200" b="1" dirty="0" err="1">
                <a:solidFill>
                  <a:schemeClr val="accent1"/>
                </a:solidFill>
                <a:latin typeface="Calibri" panose="020F0502020204030204" pitchFamily="34" charset="0"/>
              </a:rPr>
              <a:t>Peus</a:t>
            </a:r>
            <a:r>
              <a:rPr lang="de-DE" sz="1200" b="1" dirty="0">
                <a:solidFill>
                  <a:schemeClr val="accent1"/>
                </a:solidFill>
                <a:latin typeface="Calibri" panose="020F0502020204030204" pitchFamily="34" charset="0"/>
              </a:rPr>
              <a:t> &amp; Welpe, 2011</a:t>
            </a:r>
            <a:endParaRPr lang="en-US" sz="1200" b="1" dirty="0">
              <a:solidFill>
                <a:schemeClr val="accent1"/>
              </a:solidFill>
              <a:latin typeface="Calibri" panose="020F0502020204030204" pitchFamily="34" charset="0"/>
              <a:cs typeface="Arial" pitchFamily="34" charset="0"/>
              <a:sym typeface="Helvetica" pitchFamily="34" charset="0"/>
            </a:endParaRPr>
          </a:p>
        </p:txBody>
      </p:sp>
      <p:pic>
        <p:nvPicPr>
          <p:cNvPr id="14" name="Picture 6" descr="http://www.apfelland.ch/img/img_custom/frau.jpg"/>
          <p:cNvPicPr>
            <a:picLocks noChangeAspect="1" noChangeArrowheads="1"/>
          </p:cNvPicPr>
          <p:nvPr/>
        </p:nvPicPr>
        <p:blipFill>
          <a:blip r:embed="rId3" cstate="print"/>
          <a:srcRect/>
          <a:stretch>
            <a:fillRect/>
          </a:stretch>
        </p:blipFill>
        <p:spPr bwMode="auto">
          <a:xfrm>
            <a:off x="7956376" y="1946347"/>
            <a:ext cx="524603" cy="1368152"/>
          </a:xfrm>
          <a:prstGeom prst="rect">
            <a:avLst/>
          </a:prstGeom>
          <a:noFill/>
        </p:spPr>
      </p:pic>
      <p:sp>
        <p:nvSpPr>
          <p:cNvPr id="15" name="Rechteck 14"/>
          <p:cNvSpPr/>
          <p:nvPr/>
        </p:nvSpPr>
        <p:spPr>
          <a:xfrm>
            <a:off x="4644008" y="1910333"/>
            <a:ext cx="3888432" cy="144665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a:latin typeface="Calibri" panose="020F0502020204030204" pitchFamily="34" charset="0"/>
              </a:rPr>
              <a:t>Die „typische Frau“ ist   </a:t>
            </a:r>
          </a:p>
          <a:p>
            <a:pPr algn="ctr"/>
            <a:r>
              <a:rPr lang="de-DE" b="1" dirty="0">
                <a:latin typeface="Calibri" panose="020F0502020204030204" pitchFamily="34" charset="0"/>
              </a:rPr>
              <a:t>KOMMUNAL:</a:t>
            </a:r>
          </a:p>
          <a:p>
            <a:pPr algn="ctr"/>
            <a:r>
              <a:rPr lang="de-DE" dirty="0">
                <a:latin typeface="Calibri" panose="020F0502020204030204" pitchFamily="34" charset="0"/>
              </a:rPr>
              <a:t>nachgiebig und abhängig, </a:t>
            </a:r>
          </a:p>
          <a:p>
            <a:pPr algn="ctr"/>
            <a:r>
              <a:rPr lang="de-DE" dirty="0">
                <a:latin typeface="Calibri" panose="020F0502020204030204" pitchFamily="34" charset="0"/>
              </a:rPr>
              <a:t>beziehungsorientiert (Kooperation) </a:t>
            </a:r>
          </a:p>
          <a:p>
            <a:pPr algn="ctr"/>
            <a:r>
              <a:rPr lang="de-DE" dirty="0">
                <a:latin typeface="Calibri" panose="020F0502020204030204" pitchFamily="34" charset="0"/>
              </a:rPr>
              <a:t>empathisch und fürsorglich</a:t>
            </a:r>
          </a:p>
        </p:txBody>
      </p:sp>
      <p:sp>
        <p:nvSpPr>
          <p:cNvPr id="16" name="Rectangle 7">
            <a:extLst>
              <a:ext uri="{FF2B5EF4-FFF2-40B4-BE49-F238E27FC236}">
                <a16:creationId xmlns:a16="http://schemas.microsoft.com/office/drawing/2014/main" id="{500DB659-5160-4570-8E4B-9D6ACDBB10FA}"/>
              </a:ext>
            </a:extLst>
          </p:cNvPr>
          <p:cNvSpPr txBox="1">
            <a:spLocks noChangeArrowheads="1"/>
          </p:cNvSpPr>
          <p:nvPr/>
        </p:nvSpPr>
        <p:spPr bwMode="auto">
          <a:xfrm>
            <a:off x="1343860" y="1400664"/>
            <a:ext cx="7020498"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ru-RU" sz="1800" b="0" kern="0" dirty="0">
                <a:solidFill>
                  <a:srgbClr val="FF0000"/>
                </a:solidFill>
                <a:cs typeface="Calibri" panose="020F0502020204030204" pitchFamily="34" charset="0"/>
              </a:rPr>
              <a:t>П</a:t>
            </a:r>
            <a:r>
              <a:rPr lang="ru-RU" sz="1800" b="0" kern="0" dirty="0">
                <a:solidFill>
                  <a:srgbClr val="FF0000"/>
                </a:solidFill>
              </a:rPr>
              <a:t>ротивоположные требовани</a:t>
            </a:r>
            <a:r>
              <a:rPr lang="ru-RU" sz="1800" b="0" kern="0" dirty="0">
                <a:solidFill>
                  <a:srgbClr val="FF0000"/>
                </a:solidFill>
                <a:cs typeface="Calibri" panose="020F0502020204030204" pitchFamily="34" charset="0"/>
              </a:rPr>
              <a:t>я</a:t>
            </a:r>
            <a:r>
              <a:rPr lang="ru-RU" sz="1800" b="0" kern="0" dirty="0">
                <a:solidFill>
                  <a:srgbClr val="FF0000"/>
                </a:solidFill>
              </a:rPr>
              <a:t> к женщинам и руководящим кадрам</a:t>
            </a:r>
            <a:endParaRPr lang="de-DE" sz="1800" b="0" kern="0" dirty="0">
              <a:solidFill>
                <a:srgbClr val="FF0000"/>
              </a:solidFill>
            </a:endParaRPr>
          </a:p>
        </p:txBody>
      </p:sp>
    </p:spTree>
    <p:extLst>
      <p:ext uri="{BB962C8B-B14F-4D97-AF65-F5344CB8AC3E}">
        <p14:creationId xmlns:p14="http://schemas.microsoft.com/office/powerpoint/2010/main" val="32423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animBg="1"/>
      <p:bldP spid="11"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t>14.10.2020</a:t>
            </a:fld>
            <a:endParaRPr lang="de-DE" dirty="0"/>
          </a:p>
        </p:txBody>
      </p:sp>
      <p:sp>
        <p:nvSpPr>
          <p:cNvPr id="3" name="Foliennummernplatzhalter 2"/>
          <p:cNvSpPr>
            <a:spLocks noGrp="1"/>
          </p:cNvSpPr>
          <p:nvPr>
            <p:ph type="sldNum" sz="quarter" idx="11"/>
          </p:nvPr>
        </p:nvSpPr>
        <p:spPr/>
        <p:txBody>
          <a:bodyPr/>
          <a:lstStyle/>
          <a:p>
            <a:r>
              <a:rPr lang="de-DE"/>
              <a:t>Folie </a:t>
            </a:r>
            <a:fld id="{093E722E-E959-4059-ADFD-FCBD542DC6C4}" type="slidenum">
              <a:rPr lang="de-DE" smtClean="0"/>
              <a:pPr/>
              <a:t>8</a:t>
            </a:fld>
            <a:endParaRPr lang="de-DE" dirty="0"/>
          </a:p>
        </p:txBody>
      </p:sp>
      <p:sp>
        <p:nvSpPr>
          <p:cNvPr id="4" name="Fußzeilenplatzhalter 3"/>
          <p:cNvSpPr>
            <a:spLocks noGrp="1"/>
          </p:cNvSpPr>
          <p:nvPr>
            <p:ph type="ftr" sz="quarter" idx="4294967295"/>
          </p:nvPr>
        </p:nvSpPr>
        <p:spPr>
          <a:xfrm>
            <a:off x="1850665" y="6576119"/>
            <a:ext cx="5734050" cy="184666"/>
          </a:xfrm>
        </p:spPr>
        <p:txBody>
          <a:bodyPr/>
          <a:lstStyle/>
          <a:p>
            <a:r>
              <a:rPr lang="de-DE"/>
              <a:t>Prof. Dr. habil. Anna Steidle</a:t>
            </a:r>
            <a:endParaRPr lang="de-DE" dirty="0"/>
          </a:p>
        </p:txBody>
      </p:sp>
      <p:sp>
        <p:nvSpPr>
          <p:cNvPr id="6" name="Titel 5"/>
          <p:cNvSpPr>
            <a:spLocks noGrp="1"/>
          </p:cNvSpPr>
          <p:nvPr>
            <p:ph type="title"/>
          </p:nvPr>
        </p:nvSpPr>
        <p:spPr/>
        <p:txBody>
          <a:bodyPr/>
          <a:lstStyle/>
          <a:p>
            <a:r>
              <a:rPr lang="de-DE" dirty="0"/>
              <a:t>Wirkung von Stereotypen auf </a:t>
            </a:r>
            <a:br>
              <a:rPr lang="de-DE" dirty="0"/>
            </a:br>
            <a:r>
              <a:rPr lang="de-DE" dirty="0"/>
              <a:t>Zuschreibung von gemeinsamen Erfolgen</a:t>
            </a:r>
          </a:p>
        </p:txBody>
      </p:sp>
      <p:graphicFrame>
        <p:nvGraphicFramePr>
          <p:cNvPr id="7" name="Inhaltsplatzhalter 3"/>
          <p:cNvGraphicFramePr>
            <a:graphicFrameLocks/>
          </p:cNvGraphicFramePr>
          <p:nvPr>
            <p:extLst>
              <p:ext uri="{D42A27DB-BD31-4B8C-83A1-F6EECF244321}">
                <p14:modId xmlns:p14="http://schemas.microsoft.com/office/powerpoint/2010/main" val="4091784644"/>
              </p:ext>
            </p:extLst>
          </p:nvPr>
        </p:nvGraphicFramePr>
        <p:xfrm>
          <a:off x="449083" y="1714500"/>
          <a:ext cx="7915275" cy="450056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a:spLocks/>
          </p:cNvSpPr>
          <p:nvPr/>
        </p:nvSpPr>
        <p:spPr bwMode="auto">
          <a:xfrm rot="16200000">
            <a:off x="6382681"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tabLst>
                <a:tab pos="11658600" algn="r"/>
              </a:tabLst>
            </a:pPr>
            <a:r>
              <a:rPr lang="de-DE" sz="1200" b="1" dirty="0">
                <a:solidFill>
                  <a:schemeClr val="accent1"/>
                </a:solidFill>
              </a:rPr>
              <a:t>Heilmann &amp; Haynes, 2005</a:t>
            </a:r>
            <a:endParaRPr lang="en-US" sz="1200" b="1" dirty="0">
              <a:solidFill>
                <a:schemeClr val="accent1"/>
              </a:solidFill>
              <a:latin typeface="Arial" pitchFamily="34" charset="0"/>
              <a:cs typeface="Arial" pitchFamily="34" charset="0"/>
              <a:sym typeface="Helvetica" pitchFamily="34" charset="0"/>
            </a:endParaRPr>
          </a:p>
        </p:txBody>
      </p:sp>
      <p:sp>
        <p:nvSpPr>
          <p:cNvPr id="9" name="Rectangle 7">
            <a:extLst>
              <a:ext uri="{FF2B5EF4-FFF2-40B4-BE49-F238E27FC236}">
                <a16:creationId xmlns:a16="http://schemas.microsoft.com/office/drawing/2014/main" id="{FE92E220-BFB6-41A0-A2B2-28113C4294FA}"/>
              </a:ext>
            </a:extLst>
          </p:cNvPr>
          <p:cNvSpPr txBox="1">
            <a:spLocks noChangeArrowheads="1"/>
          </p:cNvSpPr>
          <p:nvPr/>
        </p:nvSpPr>
        <p:spPr bwMode="auto">
          <a:xfrm>
            <a:off x="8281894" y="3625033"/>
            <a:ext cx="503815" cy="14773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4400" b="1" u="none" baseline="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1F497D"/>
                </a:solidFill>
                <a:latin typeface="Arial" charset="0"/>
              </a:defRPr>
            </a:lvl2pPr>
            <a:lvl3pPr algn="l" rtl="0" eaLnBrk="1" fontAlgn="base" hangingPunct="1">
              <a:spcBef>
                <a:spcPct val="0"/>
              </a:spcBef>
              <a:spcAft>
                <a:spcPct val="0"/>
              </a:spcAft>
              <a:defRPr sz="2400" b="1">
                <a:solidFill>
                  <a:srgbClr val="1F497D"/>
                </a:solidFill>
                <a:latin typeface="Arial" charset="0"/>
              </a:defRPr>
            </a:lvl3pPr>
            <a:lvl4pPr algn="l" rtl="0" eaLnBrk="1" fontAlgn="base" hangingPunct="1">
              <a:spcBef>
                <a:spcPct val="0"/>
              </a:spcBef>
              <a:spcAft>
                <a:spcPct val="0"/>
              </a:spcAft>
              <a:defRPr sz="2400" b="1">
                <a:solidFill>
                  <a:srgbClr val="1F497D"/>
                </a:solidFill>
                <a:latin typeface="Arial" charset="0"/>
              </a:defRPr>
            </a:lvl4pPr>
            <a:lvl5pPr algn="l" rtl="0" eaLnBrk="1" fontAlgn="base" hangingPunct="1">
              <a:spcBef>
                <a:spcPct val="0"/>
              </a:spcBef>
              <a:spcAft>
                <a:spcPct val="0"/>
              </a:spcAft>
              <a:defRPr sz="2400" b="1">
                <a:solidFill>
                  <a:srgbClr val="1F497D"/>
                </a:solidFill>
                <a:latin typeface="Arial" charset="0"/>
              </a:defRPr>
            </a:lvl5pPr>
            <a:lvl6pPr marL="457200" algn="l" rtl="0" eaLnBrk="1" fontAlgn="base" hangingPunct="1">
              <a:spcBef>
                <a:spcPct val="0"/>
              </a:spcBef>
              <a:spcAft>
                <a:spcPct val="0"/>
              </a:spcAft>
              <a:defRPr sz="2400" b="1">
                <a:solidFill>
                  <a:srgbClr val="1F497D"/>
                </a:solidFill>
                <a:latin typeface="Arial" charset="0"/>
              </a:defRPr>
            </a:lvl6pPr>
            <a:lvl7pPr marL="914400" algn="l" rtl="0" eaLnBrk="1" fontAlgn="base" hangingPunct="1">
              <a:spcBef>
                <a:spcPct val="0"/>
              </a:spcBef>
              <a:spcAft>
                <a:spcPct val="0"/>
              </a:spcAft>
              <a:defRPr sz="2400" b="1">
                <a:solidFill>
                  <a:srgbClr val="1F497D"/>
                </a:solidFill>
                <a:latin typeface="Arial" charset="0"/>
              </a:defRPr>
            </a:lvl7pPr>
            <a:lvl8pPr marL="1371600" algn="l" rtl="0" eaLnBrk="1" fontAlgn="base" hangingPunct="1">
              <a:spcBef>
                <a:spcPct val="0"/>
              </a:spcBef>
              <a:spcAft>
                <a:spcPct val="0"/>
              </a:spcAft>
              <a:defRPr sz="2400" b="1">
                <a:solidFill>
                  <a:srgbClr val="1F497D"/>
                </a:solidFill>
                <a:latin typeface="Arial" charset="0"/>
              </a:defRPr>
            </a:lvl8pPr>
            <a:lvl9pPr marL="1828800" algn="l" rtl="0" eaLnBrk="1" fontAlgn="base" hangingPunct="1">
              <a:spcBef>
                <a:spcPct val="0"/>
              </a:spcBef>
              <a:spcAft>
                <a:spcPct val="0"/>
              </a:spcAft>
              <a:defRPr sz="2400" b="1">
                <a:solidFill>
                  <a:srgbClr val="1F497D"/>
                </a:solidFill>
                <a:latin typeface="Arial" charset="0"/>
              </a:defRPr>
            </a:lvl9pPr>
          </a:lstStyle>
          <a:p>
            <a:r>
              <a:rPr lang="de-DE" sz="1800" b="0" kern="0" dirty="0">
                <a:solidFill>
                  <a:srgbClr val="FF0000"/>
                </a:solidFill>
              </a:rPr>
              <a:t>♂</a:t>
            </a:r>
          </a:p>
          <a:p>
            <a:endParaRPr lang="de-DE" sz="600" b="0" kern="0" dirty="0">
              <a:solidFill>
                <a:srgbClr val="FF0000"/>
              </a:solidFill>
            </a:endParaRPr>
          </a:p>
          <a:p>
            <a:r>
              <a:rPr lang="az-Cyrl-AZ" sz="1800" b="0" kern="0" dirty="0">
                <a:solidFill>
                  <a:srgbClr val="FF0000"/>
                </a:solidFill>
              </a:rPr>
              <a:t>♀</a:t>
            </a:r>
            <a:endParaRPr lang="de-DE" sz="1800" b="0" kern="0" dirty="0">
              <a:solidFill>
                <a:srgbClr val="FF0000"/>
              </a:solidFill>
            </a:endParaRPr>
          </a:p>
          <a:p>
            <a:endParaRPr lang="de-DE" sz="1800" b="0" kern="0" dirty="0">
              <a:solidFill>
                <a:srgbClr val="FF0000"/>
              </a:solidFill>
            </a:endParaRPr>
          </a:p>
          <a:p>
            <a:endParaRPr lang="de-DE" sz="1800" b="0" kern="0" dirty="0">
              <a:solidFill>
                <a:srgbClr val="FF0000"/>
              </a:solidFill>
            </a:endParaRPr>
          </a:p>
          <a:p>
            <a:endParaRPr lang="de-DE" sz="1800" b="0" kern="0" dirty="0">
              <a:solidFill>
                <a:srgbClr val="FF0000"/>
              </a:solidFill>
            </a:endParaRPr>
          </a:p>
        </p:txBody>
      </p:sp>
    </p:spTree>
    <p:extLst>
      <p:ext uri="{BB962C8B-B14F-4D97-AF65-F5344CB8AC3E}">
        <p14:creationId xmlns:p14="http://schemas.microsoft.com/office/powerpoint/2010/main" val="50233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30E07-AB46-4064-9E3A-3E5AC3DAE5DC}" type="datetime1">
              <a:rPr lang="de-DE" smtClean="0"/>
              <a:t>14.10.2020</a:t>
            </a:fld>
            <a:endParaRPr lang="de-DE" dirty="0"/>
          </a:p>
        </p:txBody>
      </p:sp>
      <p:sp>
        <p:nvSpPr>
          <p:cNvPr id="3" name="Foliennummernplatzhalter 2"/>
          <p:cNvSpPr>
            <a:spLocks noGrp="1"/>
          </p:cNvSpPr>
          <p:nvPr>
            <p:ph type="sldNum" sz="quarter" idx="11"/>
          </p:nvPr>
        </p:nvSpPr>
        <p:spPr/>
        <p:txBody>
          <a:bodyPr/>
          <a:lstStyle/>
          <a:p>
            <a:r>
              <a:rPr lang="de-DE"/>
              <a:t>Folie </a:t>
            </a:r>
            <a:fld id="{093E722E-E959-4059-ADFD-FCBD542DC6C4}" type="slidenum">
              <a:rPr lang="de-DE" smtClean="0"/>
              <a:pPr/>
              <a:t>9</a:t>
            </a:fld>
            <a:endParaRPr lang="de-DE" dirty="0"/>
          </a:p>
        </p:txBody>
      </p:sp>
      <p:sp>
        <p:nvSpPr>
          <p:cNvPr id="6" name="Titel 5"/>
          <p:cNvSpPr>
            <a:spLocks noGrp="1"/>
          </p:cNvSpPr>
          <p:nvPr>
            <p:ph type="title"/>
          </p:nvPr>
        </p:nvSpPr>
        <p:spPr/>
        <p:txBody>
          <a:bodyPr/>
          <a:lstStyle/>
          <a:p>
            <a:r>
              <a:rPr lang="de-DE" dirty="0"/>
              <a:t>Hindernisse </a:t>
            </a:r>
            <a:br>
              <a:rPr lang="de-DE" dirty="0"/>
            </a:br>
            <a:r>
              <a:rPr lang="de-DE" dirty="0"/>
              <a:t>für den Aufstieg von Frauen</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301208"/>
            <a:ext cx="2267744" cy="77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2156" y="4725144"/>
            <a:ext cx="1547741" cy="147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pixabay.com/static/uploads/photo/2014/04/02/14/07/woman-306227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12" y="4072026"/>
            <a:ext cx="1080120"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2"/>
          <p:cNvSpPr>
            <a:spLocks noGrp="1"/>
          </p:cNvSpPr>
          <p:nvPr>
            <p:ph idx="4294967295"/>
          </p:nvPr>
        </p:nvSpPr>
        <p:spPr>
          <a:xfrm>
            <a:off x="415638" y="2780928"/>
            <a:ext cx="2448272" cy="3434154"/>
          </a:xfrm>
          <a:prstGeom prst="rect">
            <a:avLst/>
          </a:prstGeom>
          <a:solidFill>
            <a:schemeClr val="bg1">
              <a:alpha val="85000"/>
            </a:schemeClr>
          </a:solidFill>
        </p:spPr>
        <p:txBody>
          <a:bodyPr/>
          <a:lstStyle/>
          <a:p>
            <a:r>
              <a:rPr lang="de-DE" sz="1800" dirty="0"/>
              <a:t>Geringes Selbstvertrauen/ Selbstdarstellung</a:t>
            </a:r>
          </a:p>
          <a:p>
            <a:r>
              <a:rPr lang="de-DE" sz="1800" dirty="0"/>
              <a:t>Unterschiedlicher Kommunikationsstil</a:t>
            </a:r>
          </a:p>
          <a:p>
            <a:r>
              <a:rPr lang="de-DE" sz="1800" dirty="0"/>
              <a:t>Unzureichende Karriereplanung</a:t>
            </a:r>
          </a:p>
        </p:txBody>
      </p:sp>
      <p:sp>
        <p:nvSpPr>
          <p:cNvPr id="11" name="Rechteck 10"/>
          <p:cNvSpPr/>
          <p:nvPr/>
        </p:nvSpPr>
        <p:spPr>
          <a:xfrm>
            <a:off x="395536" y="1772816"/>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rPr>
              <a:t>Ebene der</a:t>
            </a:r>
            <a:endParaRPr lang="de-DE" sz="2000" dirty="0">
              <a:latin typeface="Calibri" panose="020F0502020204030204" pitchFamily="34" charset="0"/>
            </a:endParaRPr>
          </a:p>
          <a:p>
            <a:pPr algn="ctr"/>
            <a:r>
              <a:rPr lang="de-DE" sz="2000" dirty="0">
                <a:latin typeface="Calibri" panose="020F0502020204030204" pitchFamily="34" charset="0"/>
              </a:rPr>
              <a:t>Person</a:t>
            </a:r>
          </a:p>
        </p:txBody>
      </p:sp>
      <p:sp>
        <p:nvSpPr>
          <p:cNvPr id="12" name="Inhaltsplatzhalter 2"/>
          <p:cNvSpPr txBox="1">
            <a:spLocks/>
          </p:cNvSpPr>
          <p:nvPr/>
        </p:nvSpPr>
        <p:spPr bwMode="auto">
          <a:xfrm>
            <a:off x="3151942" y="2780928"/>
            <a:ext cx="2428170" cy="3434154"/>
          </a:xfrm>
          <a:prstGeom prst="rect">
            <a:avLst/>
          </a:prstGeom>
          <a:solidFill>
            <a:schemeClr val="bg1">
              <a:alpha val="85000"/>
            </a:schemeClr>
          </a:solidFill>
          <a:ln w="9525">
            <a:noFill/>
            <a:miter lim="800000"/>
            <a:headEnd/>
            <a:tailEnd/>
          </a:ln>
          <a:effectLst/>
        </p:spPr>
        <p:txBody>
          <a:bodyPr vert="horz" wrap="square" lIns="91424" tIns="45712" rIns="91424" bIns="45712" numCol="1" anchor="t" anchorCtr="0" compatLnSpc="1">
            <a:prstTxWarp prst="textNoShape">
              <a:avLst/>
            </a:prstTxWarp>
          </a:bodyPr>
          <a:lstStyle>
            <a:lvl1pPr marL="342839" indent="-342839" algn="l" rtl="0" eaLnBrk="1" fontAlgn="base" hangingPunct="1">
              <a:spcBef>
                <a:spcPct val="2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819" indent="-285700" algn="l" rtl="0" eaLnBrk="1" fontAlgn="base" hangingPunct="1">
              <a:spcBef>
                <a:spcPct val="20000"/>
              </a:spcBef>
              <a:spcAft>
                <a:spcPct val="0"/>
              </a:spcAft>
              <a:buClr>
                <a:schemeClr val="accent1"/>
              </a:buClr>
              <a:buSzPct val="75000"/>
              <a:buFont typeface="Wingdings" pitchFamily="2" charset="2"/>
              <a:buChar char="n"/>
              <a:defRPr sz="2300">
                <a:solidFill>
                  <a:schemeClr val="tx1"/>
                </a:solidFill>
                <a:latin typeface="+mn-lt"/>
              </a:defRPr>
            </a:lvl2pPr>
            <a:lvl3pPr marL="1142798" indent="-228560" algn="l" rtl="0" eaLnBrk="1" fontAlgn="base" hangingPunct="1">
              <a:spcBef>
                <a:spcPct val="20000"/>
              </a:spcBef>
              <a:spcAft>
                <a:spcPct val="0"/>
              </a:spcAft>
              <a:buClr>
                <a:schemeClr val="folHlink"/>
              </a:buClr>
              <a:buSzPct val="55000"/>
              <a:buFont typeface="Wingdings" pitchFamily="2" charset="2"/>
              <a:buChar char="n"/>
              <a:defRPr sz="2200">
                <a:solidFill>
                  <a:schemeClr val="tx1"/>
                </a:solidFill>
                <a:latin typeface="+mn-lt"/>
              </a:defRPr>
            </a:lvl3pPr>
            <a:lvl4pPr marL="1599918" indent="-22856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037"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5pPr>
            <a:lvl6pPr marL="2514156"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6pPr>
            <a:lvl7pPr marL="2971275"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7pPr>
            <a:lvl8pPr marL="3428395"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8pPr>
            <a:lvl9pPr marL="3885514"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9pPr>
          </a:lstStyle>
          <a:p>
            <a:r>
              <a:rPr lang="de-DE" sz="1800" kern="0" dirty="0">
                <a:latin typeface="Calibri" panose="020F0502020204030204" pitchFamily="34" charset="0"/>
              </a:rPr>
              <a:t>Mangel an Vorbildern</a:t>
            </a:r>
          </a:p>
          <a:p>
            <a:r>
              <a:rPr lang="de-DE" sz="1800" kern="0" dirty="0">
                <a:latin typeface="Calibri" panose="020F0502020204030204" pitchFamily="34" charset="0"/>
              </a:rPr>
              <a:t>Weniger mächtige Netzwerke</a:t>
            </a:r>
          </a:p>
          <a:p>
            <a:r>
              <a:rPr lang="de-DE" sz="1800" kern="0" dirty="0">
                <a:latin typeface="Calibri" panose="020F0502020204030204" pitchFamily="34" charset="0"/>
              </a:rPr>
              <a:t>Mangel an mächtigen Mentoren</a:t>
            </a:r>
          </a:p>
        </p:txBody>
      </p:sp>
      <p:sp>
        <p:nvSpPr>
          <p:cNvPr id="13" name="Rechteck 12"/>
          <p:cNvSpPr/>
          <p:nvPr/>
        </p:nvSpPr>
        <p:spPr>
          <a:xfrm>
            <a:off x="3131840" y="1772816"/>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rPr>
              <a:t>Ebene der </a:t>
            </a:r>
            <a:r>
              <a:rPr lang="de-DE" sz="2000" dirty="0">
                <a:latin typeface="Calibri" panose="020F0502020204030204" pitchFamily="34" charset="0"/>
              </a:rPr>
              <a:t>Organisation</a:t>
            </a:r>
          </a:p>
        </p:txBody>
      </p:sp>
      <p:sp>
        <p:nvSpPr>
          <p:cNvPr id="14" name="Inhaltsplatzhalter 2"/>
          <p:cNvSpPr txBox="1">
            <a:spLocks/>
          </p:cNvSpPr>
          <p:nvPr/>
        </p:nvSpPr>
        <p:spPr bwMode="auto">
          <a:xfrm>
            <a:off x="5888246" y="2780928"/>
            <a:ext cx="2428170" cy="3434154"/>
          </a:xfrm>
          <a:prstGeom prst="rect">
            <a:avLst/>
          </a:prstGeom>
          <a:solidFill>
            <a:schemeClr val="bg1">
              <a:alpha val="85000"/>
            </a:schemeClr>
          </a:solidFill>
          <a:ln w="9525">
            <a:noFill/>
            <a:miter lim="800000"/>
            <a:headEnd/>
            <a:tailEnd/>
          </a:ln>
          <a:effectLst/>
        </p:spPr>
        <p:txBody>
          <a:bodyPr vert="horz" wrap="square" lIns="91424" tIns="45712" rIns="91424" bIns="45712" numCol="1" anchor="t" anchorCtr="0" compatLnSpc="1">
            <a:prstTxWarp prst="textNoShape">
              <a:avLst/>
            </a:prstTxWarp>
          </a:bodyPr>
          <a:lstStyle>
            <a:lvl1pPr marL="342839" indent="-342839" algn="l" rtl="0" eaLnBrk="1" fontAlgn="base" hangingPunct="1">
              <a:spcBef>
                <a:spcPct val="2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819" indent="-285700" algn="l" rtl="0" eaLnBrk="1" fontAlgn="base" hangingPunct="1">
              <a:spcBef>
                <a:spcPct val="20000"/>
              </a:spcBef>
              <a:spcAft>
                <a:spcPct val="0"/>
              </a:spcAft>
              <a:buClr>
                <a:schemeClr val="accent1"/>
              </a:buClr>
              <a:buSzPct val="75000"/>
              <a:buFont typeface="Wingdings" pitchFamily="2" charset="2"/>
              <a:buChar char="n"/>
              <a:defRPr sz="2300">
                <a:solidFill>
                  <a:schemeClr val="tx1"/>
                </a:solidFill>
                <a:latin typeface="+mn-lt"/>
              </a:defRPr>
            </a:lvl2pPr>
            <a:lvl3pPr marL="1142798" indent="-228560" algn="l" rtl="0" eaLnBrk="1" fontAlgn="base" hangingPunct="1">
              <a:spcBef>
                <a:spcPct val="20000"/>
              </a:spcBef>
              <a:spcAft>
                <a:spcPct val="0"/>
              </a:spcAft>
              <a:buClr>
                <a:schemeClr val="folHlink"/>
              </a:buClr>
              <a:buSzPct val="55000"/>
              <a:buFont typeface="Wingdings" pitchFamily="2" charset="2"/>
              <a:buChar char="n"/>
              <a:defRPr sz="2200">
                <a:solidFill>
                  <a:schemeClr val="tx1"/>
                </a:solidFill>
                <a:latin typeface="+mn-lt"/>
              </a:defRPr>
            </a:lvl3pPr>
            <a:lvl4pPr marL="1599918" indent="-22856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037"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5pPr>
            <a:lvl6pPr marL="2514156"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6pPr>
            <a:lvl7pPr marL="2971275"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7pPr>
            <a:lvl8pPr marL="3428395"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8pPr>
            <a:lvl9pPr marL="3885514" indent="-228560" algn="l" rtl="0" eaLnBrk="1" fontAlgn="base" hangingPunct="1">
              <a:spcBef>
                <a:spcPct val="20000"/>
              </a:spcBef>
              <a:spcAft>
                <a:spcPct val="0"/>
              </a:spcAft>
              <a:buClr>
                <a:schemeClr val="accent1"/>
              </a:buClr>
              <a:buFont typeface="Wingdings" pitchFamily="2" charset="2"/>
              <a:buChar char="§"/>
              <a:defRPr>
                <a:solidFill>
                  <a:schemeClr val="tx1"/>
                </a:solidFill>
                <a:latin typeface="+mn-lt"/>
              </a:defRPr>
            </a:lvl9pPr>
          </a:lstStyle>
          <a:p>
            <a:r>
              <a:rPr lang="de-DE" sz="1800" kern="0" dirty="0">
                <a:latin typeface="Calibri" panose="020F0502020204030204" pitchFamily="34" charset="0"/>
              </a:rPr>
              <a:t>Einfluss von Rollen-erwartungen</a:t>
            </a:r>
          </a:p>
          <a:p>
            <a:r>
              <a:rPr lang="de-DE" sz="1800" kern="0" dirty="0">
                <a:latin typeface="Calibri" panose="020F0502020204030204" pitchFamily="34" charset="0"/>
              </a:rPr>
              <a:t>Mangelnde Vereinbarkeit von Familie und Beruf</a:t>
            </a:r>
          </a:p>
        </p:txBody>
      </p:sp>
      <p:sp>
        <p:nvSpPr>
          <p:cNvPr id="15" name="Rechteck 14"/>
          <p:cNvSpPr/>
          <p:nvPr/>
        </p:nvSpPr>
        <p:spPr>
          <a:xfrm>
            <a:off x="5868144" y="1772816"/>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rPr>
              <a:t>Ebene des </a:t>
            </a:r>
            <a:r>
              <a:rPr lang="de-DE" sz="2000" dirty="0">
                <a:latin typeface="Calibri" panose="020F0502020204030204" pitchFamily="34" charset="0"/>
              </a:rPr>
              <a:t>Systems</a:t>
            </a:r>
          </a:p>
        </p:txBody>
      </p:sp>
      <p:sp>
        <p:nvSpPr>
          <p:cNvPr id="16" name="Rechteck 15"/>
          <p:cNvSpPr/>
          <p:nvPr/>
        </p:nvSpPr>
        <p:spPr>
          <a:xfrm>
            <a:off x="323528" y="5661248"/>
            <a:ext cx="8280920" cy="55383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de-DE" b="1" dirty="0">
                <a:latin typeface="Calibri" panose="020F0502020204030204" pitchFamily="34" charset="0"/>
              </a:rPr>
              <a:t>FALSCHE MYTHEN:  </a:t>
            </a:r>
            <a:r>
              <a:rPr lang="de-DE" dirty="0">
                <a:latin typeface="Calibri" panose="020F0502020204030204" pitchFamily="34" charset="0"/>
              </a:rPr>
              <a:t>fehlende Qualifikation von Frauen</a:t>
            </a:r>
          </a:p>
        </p:txBody>
      </p:sp>
      <p:sp>
        <p:nvSpPr>
          <p:cNvPr id="17" name="Rectangle 3"/>
          <p:cNvSpPr>
            <a:spLocks/>
          </p:cNvSpPr>
          <p:nvPr/>
        </p:nvSpPr>
        <p:spPr bwMode="auto">
          <a:xfrm rot="16200000">
            <a:off x="6382681" y="3706551"/>
            <a:ext cx="5112568"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tabLst>
                <a:tab pos="11658600" algn="r"/>
              </a:tabLst>
            </a:pPr>
            <a:r>
              <a:rPr lang="de-DE" sz="1200" b="1" dirty="0" err="1">
                <a:solidFill>
                  <a:schemeClr val="accent1"/>
                </a:solidFill>
                <a:latin typeface="Calibri" panose="020F0502020204030204" pitchFamily="34" charset="0"/>
              </a:rPr>
              <a:t>Peus</a:t>
            </a:r>
            <a:r>
              <a:rPr lang="de-DE" sz="1200" b="1" dirty="0">
                <a:solidFill>
                  <a:schemeClr val="accent1"/>
                </a:solidFill>
                <a:latin typeface="Calibri" panose="020F0502020204030204" pitchFamily="34" charset="0"/>
              </a:rPr>
              <a:t> &amp; Welpe, 2011</a:t>
            </a:r>
            <a:endParaRPr lang="en-US" sz="1200" b="1" dirty="0">
              <a:solidFill>
                <a:schemeClr val="accent1"/>
              </a:solidFill>
              <a:latin typeface="Calibri" panose="020F0502020204030204" pitchFamily="34" charset="0"/>
              <a:cs typeface="Arial" pitchFamily="34" charset="0"/>
              <a:sym typeface="Helvetica" pitchFamily="34" charset="0"/>
            </a:endParaRPr>
          </a:p>
        </p:txBody>
      </p:sp>
    </p:spTree>
    <p:extLst>
      <p:ext uri="{BB962C8B-B14F-4D97-AF65-F5344CB8AC3E}">
        <p14:creationId xmlns:p14="http://schemas.microsoft.com/office/powerpoint/2010/main" val="11434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DC.IGFLCk2KfkTo9v7w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fRgtaCYIEeVslXGBHW7Rg"/>
</p:tagLst>
</file>

<file path=ppt/theme/theme1.xml><?xml version="1.0" encoding="utf-8"?>
<a:theme xmlns:a="http://schemas.openxmlformats.org/drawingml/2006/main" name="170125_Vorlage_Praesentation">
  <a:themeElements>
    <a:clrScheme name="Benutzerdefiniert 17">
      <a:dk1>
        <a:srgbClr val="000000"/>
      </a:dk1>
      <a:lt1>
        <a:srgbClr val="FFFFFF"/>
      </a:lt1>
      <a:dk2>
        <a:srgbClr val="1F497D"/>
      </a:dk2>
      <a:lt2>
        <a:srgbClr val="D9D9D9"/>
      </a:lt2>
      <a:accent1>
        <a:srgbClr val="003D8F"/>
      </a:accent1>
      <a:accent2>
        <a:srgbClr val="D9D9D9"/>
      </a:accent2>
      <a:accent3>
        <a:srgbClr val="FFFFFF"/>
      </a:accent3>
      <a:accent4>
        <a:srgbClr val="000000"/>
      </a:accent4>
      <a:accent5>
        <a:srgbClr val="FFFFFF"/>
      </a:accent5>
      <a:accent6>
        <a:srgbClr val="C4C4C4"/>
      </a:accent6>
      <a:hlink>
        <a:srgbClr val="002060"/>
      </a:hlink>
      <a:folHlink>
        <a:srgbClr val="7030A0"/>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arissa-Design 13">
        <a:dk1>
          <a:srgbClr val="000000"/>
        </a:dk1>
        <a:lt1>
          <a:srgbClr val="FFFFFF"/>
        </a:lt1>
        <a:dk2>
          <a:srgbClr val="1F497D"/>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14">
        <a:dk1>
          <a:srgbClr val="000000"/>
        </a:dk1>
        <a:lt1>
          <a:srgbClr val="FFFFFF"/>
        </a:lt1>
        <a:dk2>
          <a:srgbClr val="1F497D"/>
        </a:dk2>
        <a:lt2>
          <a:srgbClr val="808080"/>
        </a:lt2>
        <a:accent1>
          <a:srgbClr val="FFFFFF"/>
        </a:accent1>
        <a:accent2>
          <a:srgbClr val="D9D9D9"/>
        </a:accent2>
        <a:accent3>
          <a:srgbClr val="FFFFFF"/>
        </a:accent3>
        <a:accent4>
          <a:srgbClr val="000000"/>
        </a:accent4>
        <a:accent5>
          <a:srgbClr val="FFFFFF"/>
        </a:accent5>
        <a:accent6>
          <a:srgbClr val="C4C4C4"/>
        </a:accent6>
        <a:hlink>
          <a:srgbClr val="898989"/>
        </a:hlink>
        <a:folHlink>
          <a:srgbClr val="565656"/>
        </a:folHlink>
      </a:clrScheme>
      <a:clrMap bg1="lt1" tx1="dk1" bg2="lt2" tx2="dk2" accent1="accent1" accent2="accent2" accent3="accent3" accent4="accent4" accent5="accent5" accent6="accent6" hlink="hlink" folHlink="folHlink"/>
    </a:extraClrScheme>
    <a:extraClrScheme>
      <a:clrScheme name="Larissa-Design 15">
        <a:dk1>
          <a:srgbClr val="000000"/>
        </a:dk1>
        <a:lt1>
          <a:srgbClr val="FFFFFF"/>
        </a:lt1>
        <a:dk2>
          <a:srgbClr val="1F497D"/>
        </a:dk2>
        <a:lt2>
          <a:srgbClr val="D9D9D9"/>
        </a:lt2>
        <a:accent1>
          <a:srgbClr val="FFFFFF"/>
        </a:accent1>
        <a:accent2>
          <a:srgbClr val="D9D9D9"/>
        </a:accent2>
        <a:accent3>
          <a:srgbClr val="FFFFFF"/>
        </a:accent3>
        <a:accent4>
          <a:srgbClr val="000000"/>
        </a:accent4>
        <a:accent5>
          <a:srgbClr val="FFFFFF"/>
        </a:accent5>
        <a:accent6>
          <a:srgbClr val="C4C4C4"/>
        </a:accent6>
        <a:hlink>
          <a:srgbClr val="898989"/>
        </a:hlink>
        <a:folHlink>
          <a:srgbClr val="565656"/>
        </a:folHlink>
      </a:clrScheme>
      <a:clrMap bg1="lt1" tx1="dk1" bg2="lt2" tx2="dk2" accent1="accent1" accent2="accent2" accent3="accent3" accent4="accent4" accent5="accent5" accent6="accent6" hlink="hlink" folHlink="folHlink"/>
    </a:extraClrScheme>
    <a:extraClrScheme>
      <a:clrScheme name="Larissa-Design 16">
        <a:dk1>
          <a:srgbClr val="000000"/>
        </a:dk1>
        <a:lt1>
          <a:srgbClr val="FFFFFF"/>
        </a:lt1>
        <a:dk2>
          <a:srgbClr val="1F497D"/>
        </a:dk2>
        <a:lt2>
          <a:srgbClr val="898989"/>
        </a:lt2>
        <a:accent1>
          <a:srgbClr val="FFFFFF"/>
        </a:accent1>
        <a:accent2>
          <a:srgbClr val="D9D9D9"/>
        </a:accent2>
        <a:accent3>
          <a:srgbClr val="FFFFFF"/>
        </a:accent3>
        <a:accent4>
          <a:srgbClr val="000000"/>
        </a:accent4>
        <a:accent5>
          <a:srgbClr val="FFFFFF"/>
        </a:accent5>
        <a:accent6>
          <a:srgbClr val="C4C4C4"/>
        </a:accent6>
        <a:hlink>
          <a:srgbClr val="898989"/>
        </a:hlink>
        <a:folHlink>
          <a:srgbClr val="56565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70125 Vorlage Präsentation.potx" id="{DFAFA527-266F-4CFC-8615-3655F8C0AB58}" vid="{E0C405D6-837E-414A-9DD5-2EEFAF25A20B}"/>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170125_Vorlage_Praesentation</Template>
  <TotalTime>0</TotalTime>
  <Words>920</Words>
  <Application>Microsoft Office PowerPoint</Application>
  <PresentationFormat>Bildschirmpräsentation (4:3)</PresentationFormat>
  <Paragraphs>139</Paragraphs>
  <Slides>12</Slides>
  <Notes>2</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ＭＳ Ｐゴシック</vt:lpstr>
      <vt:lpstr>Arial</vt:lpstr>
      <vt:lpstr>Calibri</vt:lpstr>
      <vt:lpstr>Courier New</vt:lpstr>
      <vt:lpstr>Helvetica</vt:lpstr>
      <vt:lpstr>Symbol</vt:lpstr>
      <vt:lpstr>Wingdings</vt:lpstr>
      <vt:lpstr>170125_Vorlage_Praesentation</vt:lpstr>
      <vt:lpstr>Frauen in kommunalen Spitzenpositionen </vt:lpstr>
      <vt:lpstr>Frauen in politischen  Spitzenpositionen der Kommunen (2013)</vt:lpstr>
      <vt:lpstr>Frauenanteil in Führungspositionen im Öffentlichen Sektor (2012)</vt:lpstr>
      <vt:lpstr>Frauenanteil in den  Verwaltungsspitzenpositionen (2011)</vt:lpstr>
      <vt:lpstr> ... und was meinen SIE?</vt:lpstr>
      <vt:lpstr>Hindernisse  für den Aufstieg von Frauen</vt:lpstr>
      <vt:lpstr>Gegensätzliche Rollenerwartung  an Frauen und an Führungskräfte</vt:lpstr>
      <vt:lpstr>Wirkung von Stereotypen auf  Zuschreibung von gemeinsamen Erfolgen</vt:lpstr>
      <vt:lpstr>Hindernisse  für den Aufstieg von Frauen</vt:lpstr>
      <vt:lpstr> ... und was meinen SIE?</vt:lpstr>
      <vt:lpstr>Praxisbeispiel: Münchner Cross-Mentoring-Programm </vt:lpstr>
      <vt:lpstr>Praxisbeispiel 2:  Führen in Teilzeit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2017-09-25T10:35:16Z</dcterms:created>
  <dcterms:modified xsi:type="dcterms:W3CDTF">2020-10-14T12:35:07Z</dcterms:modified>
</cp:coreProperties>
</file>