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2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Stahl" initials="PS" lastIdx="1" clrIdx="0">
    <p:extLst>
      <p:ext uri="{19B8F6BF-5375-455C-9EA6-DF929625EA0E}">
        <p15:presenceInfo xmlns:p15="http://schemas.microsoft.com/office/powerpoint/2012/main" userId="e0053382de4e78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751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\Downloads\OldAgeDependencyRatio65p2064-2020100708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\Downloads\OldAgeDependencyRatio65p2064-2020100708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Altenquotient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            Japan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Data!$C$2:$W$2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Data!$C$3:$W$3</c:f>
              <c:numCache>
                <c:formatCode>0.0</c:formatCode>
                <c:ptCount val="21"/>
                <c:pt idx="0">
                  <c:v>9.9</c:v>
                </c:pt>
                <c:pt idx="1">
                  <c:v>10.199999999999999</c:v>
                </c:pt>
                <c:pt idx="2">
                  <c:v>10.4</c:v>
                </c:pt>
                <c:pt idx="3">
                  <c:v>10.8</c:v>
                </c:pt>
                <c:pt idx="4">
                  <c:v>11.4</c:v>
                </c:pt>
                <c:pt idx="5">
                  <c:v>12.7</c:v>
                </c:pt>
                <c:pt idx="6">
                  <c:v>14.7</c:v>
                </c:pt>
                <c:pt idx="7">
                  <c:v>16.600000000000001</c:v>
                </c:pt>
                <c:pt idx="8">
                  <c:v>19.3</c:v>
                </c:pt>
                <c:pt idx="9">
                  <c:v>22.8</c:v>
                </c:pt>
                <c:pt idx="10">
                  <c:v>27.3</c:v>
                </c:pt>
                <c:pt idx="11">
                  <c:v>32.1</c:v>
                </c:pt>
                <c:pt idx="12">
                  <c:v>37.9</c:v>
                </c:pt>
                <c:pt idx="13">
                  <c:v>46.2</c:v>
                </c:pt>
                <c:pt idx="14">
                  <c:v>52</c:v>
                </c:pt>
                <c:pt idx="15">
                  <c:v>54.8</c:v>
                </c:pt>
                <c:pt idx="16">
                  <c:v>57.7</c:v>
                </c:pt>
                <c:pt idx="17">
                  <c:v>62</c:v>
                </c:pt>
                <c:pt idx="18">
                  <c:v>70.7</c:v>
                </c:pt>
                <c:pt idx="19">
                  <c:v>76.3</c:v>
                </c:pt>
                <c:pt idx="20">
                  <c:v>80.7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BB-4D58-819C-36CB43293842}"/>
            </c:ext>
          </c:extLst>
        </c:ser>
        <c:ser>
          <c:idx val="1"/>
          <c:order val="1"/>
          <c:tx>
            <c:strRef>
              <c:f>Data!$B$4</c:f>
              <c:strCache>
                <c:ptCount val="1"/>
                <c:pt idx="0">
                  <c:v>               Germany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Data!$C$2:$W$2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Data!$C$4:$W$4</c:f>
              <c:numCache>
                <c:formatCode>0.0</c:formatCode>
                <c:ptCount val="21"/>
                <c:pt idx="0">
                  <c:v>16.2</c:v>
                </c:pt>
                <c:pt idx="1">
                  <c:v>17.8</c:v>
                </c:pt>
                <c:pt idx="2">
                  <c:v>19.100000000000001</c:v>
                </c:pt>
                <c:pt idx="3">
                  <c:v>21.4</c:v>
                </c:pt>
                <c:pt idx="4">
                  <c:v>24.2</c:v>
                </c:pt>
                <c:pt idx="5">
                  <c:v>26.5</c:v>
                </c:pt>
                <c:pt idx="6">
                  <c:v>27.3</c:v>
                </c:pt>
                <c:pt idx="7">
                  <c:v>23.7</c:v>
                </c:pt>
                <c:pt idx="8">
                  <c:v>23.5</c:v>
                </c:pt>
                <c:pt idx="9">
                  <c:v>24.6</c:v>
                </c:pt>
                <c:pt idx="10">
                  <c:v>26.5</c:v>
                </c:pt>
                <c:pt idx="11">
                  <c:v>31</c:v>
                </c:pt>
                <c:pt idx="12">
                  <c:v>33.9</c:v>
                </c:pt>
                <c:pt idx="13">
                  <c:v>35.1</c:v>
                </c:pt>
                <c:pt idx="14">
                  <c:v>36.5</c:v>
                </c:pt>
                <c:pt idx="15">
                  <c:v>40.700000000000003</c:v>
                </c:pt>
                <c:pt idx="16">
                  <c:v>47.7</c:v>
                </c:pt>
                <c:pt idx="17">
                  <c:v>54.4</c:v>
                </c:pt>
                <c:pt idx="18">
                  <c:v>55.7</c:v>
                </c:pt>
                <c:pt idx="19">
                  <c:v>56.4</c:v>
                </c:pt>
                <c:pt idx="20">
                  <c:v>58.1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BB-4D58-819C-36CB43293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68306296"/>
        <c:axId val="568308216"/>
      </c:lineChart>
      <c:catAx>
        <c:axId val="56830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8308216"/>
        <c:crosses val="autoZero"/>
        <c:auto val="1"/>
        <c:lblAlgn val="ctr"/>
        <c:lblOffset val="100"/>
        <c:noMultiLvlLbl val="0"/>
      </c:catAx>
      <c:valAx>
        <c:axId val="56830821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83062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Medianalter im Vergleich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Data!$B$18</c:f>
              <c:strCache>
                <c:ptCount val="1"/>
                <c:pt idx="0">
                  <c:v>            Japan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Data!$C$17:$W$17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Data!$C$18:$W$18</c:f>
              <c:numCache>
                <c:formatCode>0.0</c:formatCode>
                <c:ptCount val="21"/>
                <c:pt idx="0">
                  <c:v>22.3</c:v>
                </c:pt>
                <c:pt idx="1">
                  <c:v>23.6</c:v>
                </c:pt>
                <c:pt idx="2">
                  <c:v>25.4</c:v>
                </c:pt>
                <c:pt idx="3">
                  <c:v>27.2</c:v>
                </c:pt>
                <c:pt idx="4">
                  <c:v>28.8</c:v>
                </c:pt>
                <c:pt idx="5">
                  <c:v>30.3</c:v>
                </c:pt>
                <c:pt idx="6">
                  <c:v>32.5</c:v>
                </c:pt>
                <c:pt idx="7">
                  <c:v>35</c:v>
                </c:pt>
                <c:pt idx="8">
                  <c:v>37.299999999999997</c:v>
                </c:pt>
                <c:pt idx="9">
                  <c:v>39.4</c:v>
                </c:pt>
                <c:pt idx="10">
                  <c:v>41.2</c:v>
                </c:pt>
                <c:pt idx="11">
                  <c:v>43</c:v>
                </c:pt>
                <c:pt idx="12">
                  <c:v>44.7</c:v>
                </c:pt>
                <c:pt idx="13">
                  <c:v>46.4</c:v>
                </c:pt>
                <c:pt idx="14">
                  <c:v>48.4</c:v>
                </c:pt>
                <c:pt idx="15">
                  <c:v>50.5</c:v>
                </c:pt>
                <c:pt idx="16">
                  <c:v>52.1</c:v>
                </c:pt>
                <c:pt idx="17">
                  <c:v>53.3</c:v>
                </c:pt>
                <c:pt idx="18">
                  <c:v>54.1</c:v>
                </c:pt>
                <c:pt idx="19">
                  <c:v>54.6</c:v>
                </c:pt>
                <c:pt idx="20">
                  <c:v>54.7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66-49EE-A4CC-320B374A1B65}"/>
            </c:ext>
          </c:extLst>
        </c:ser>
        <c:ser>
          <c:idx val="1"/>
          <c:order val="1"/>
          <c:tx>
            <c:strRef>
              <c:f>Data!$B$19</c:f>
              <c:strCache>
                <c:ptCount val="1"/>
                <c:pt idx="0">
                  <c:v>               Germany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Data!$C$17:$W$17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Data!$C$19:$W$19</c:f>
              <c:numCache>
                <c:formatCode>0.0</c:formatCode>
                <c:ptCount val="21"/>
                <c:pt idx="0">
                  <c:v>35.200000000000003</c:v>
                </c:pt>
                <c:pt idx="1">
                  <c:v>34.5</c:v>
                </c:pt>
                <c:pt idx="2">
                  <c:v>34.700000000000003</c:v>
                </c:pt>
                <c:pt idx="3">
                  <c:v>34.299999999999997</c:v>
                </c:pt>
                <c:pt idx="4">
                  <c:v>34.200000000000003</c:v>
                </c:pt>
                <c:pt idx="5">
                  <c:v>35.4</c:v>
                </c:pt>
                <c:pt idx="6">
                  <c:v>36.5</c:v>
                </c:pt>
                <c:pt idx="7">
                  <c:v>37.200000000000003</c:v>
                </c:pt>
                <c:pt idx="8">
                  <c:v>37.6</c:v>
                </c:pt>
                <c:pt idx="9">
                  <c:v>38.4</c:v>
                </c:pt>
                <c:pt idx="10">
                  <c:v>40.1</c:v>
                </c:pt>
                <c:pt idx="11">
                  <c:v>42.1</c:v>
                </c:pt>
                <c:pt idx="12">
                  <c:v>44.3</c:v>
                </c:pt>
                <c:pt idx="13">
                  <c:v>45.9</c:v>
                </c:pt>
                <c:pt idx="14">
                  <c:v>45.7</c:v>
                </c:pt>
                <c:pt idx="15">
                  <c:v>46.2</c:v>
                </c:pt>
                <c:pt idx="16">
                  <c:v>47</c:v>
                </c:pt>
                <c:pt idx="17">
                  <c:v>47.8</c:v>
                </c:pt>
                <c:pt idx="18">
                  <c:v>48.6</c:v>
                </c:pt>
                <c:pt idx="19">
                  <c:v>49</c:v>
                </c:pt>
                <c:pt idx="20">
                  <c:v>49.2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66-49EE-A4CC-320B374A1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31104656"/>
        <c:axId val="631104976"/>
      </c:lineChart>
      <c:catAx>
        <c:axId val="63110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1104976"/>
        <c:crosses val="autoZero"/>
        <c:auto val="1"/>
        <c:lblAlgn val="ctr"/>
        <c:lblOffset val="100"/>
        <c:noMultiLvlLbl val="0"/>
      </c:catAx>
      <c:valAx>
        <c:axId val="63110497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110465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A3DE3-C8A7-4548-98E5-16D3AEF0E6AF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D81C5-6A1C-4AB1-9A23-E764EF2686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44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0A87B-6EEE-4317-B802-647A1E84B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0F82F8-DEC2-4451-A51A-A169BAB1A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AA0087-ACC6-4566-9723-0A3FB0BBC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57150"/>
            <a:ext cx="2225194" cy="1278907"/>
          </a:xfrm>
          <a:prstGeom prst="rect">
            <a:avLst/>
          </a:prstGeom>
        </p:spPr>
      </p:pic>
      <p:sp>
        <p:nvSpPr>
          <p:cNvPr id="11" name="Fußzeilenplatzhalter 18">
            <a:extLst>
              <a:ext uri="{FF2B5EF4-FFF2-40B4-BE49-F238E27FC236}">
                <a16:creationId xmlns:a16="http://schemas.microsoft.com/office/drawing/2014/main" id="{72FA572E-E70B-4890-8C34-F8DDDC1A30B4}"/>
              </a:ext>
            </a:extLst>
          </p:cNvPr>
          <p:cNvSpPr txBox="1">
            <a:spLocks/>
          </p:cNvSpPr>
          <p:nvPr userDrawn="1"/>
        </p:nvSpPr>
        <p:spPr>
          <a:xfrm>
            <a:off x="3668992" y="6396053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rgbClr val="1E3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6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0CA0F-B9EF-4681-B510-67D5E128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7D9B0D-A6D1-4EC4-81BC-438C11208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65C7BA-CC0E-4105-A639-4D1D10D8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D647-2292-4BB6-A7EA-16FC84557702}" type="datetime1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FD45DA-DE8C-4F71-BF3B-5FF449C6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0D35A3-D419-4E16-97BB-4364E5FF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B0050D2-C39C-47A7-A42B-9F30F3BF5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C93CC5-8CD0-4809-9690-B3CE7B599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E05974-7854-40CD-B2BA-4902D197E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21BC38-28B0-4B10-BC8B-C96F01B6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C676-F043-4338-8DEB-66D67F4B08F9}" type="datetime1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5A5A7A-9499-4085-A47A-CA931A3D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5E46A-AF40-47E4-AACD-56A270BE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63F3A8-2BD6-479B-A5C1-56E5F7E01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C8325-D3A0-4277-B587-4A4729A7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9870D-939D-4A5D-B935-A482A7CB1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ABA1D0-5C92-492A-BDEC-A6E620F3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3B84-ED73-432D-8E7E-9F1490B00B10}" type="datetime1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14DA08-366B-45D7-8658-4A9A142E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Demographie im Ländervergleich: Deutschland versus Japan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79E20C-C0BE-4412-83F0-8F861B09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782877A-AD4A-4307-BF4A-57DA00BDE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0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6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60FD3-B1C1-4CBE-BDEF-055FEC2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9B4D59-4FA6-48DE-B419-EA2B25DB1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99C608-71B0-4982-9730-7076D35A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458-174E-4FE7-9999-2650945CA2C7}" type="datetime1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80A30-C06A-48B8-9015-BBC1B064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987D19-6EA5-4F7C-A1A8-FA2089C4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CC5539-047E-4B53-93CD-F5665A8D1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EFD35-0607-49DF-B4C6-3B6D14BE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9C289F-6AC7-49D2-8DB3-7571D05BB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B144C8-4225-4447-9EDE-9C0264999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8D1B83-518C-4EF4-BA9E-E330B143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3CD-A01E-4D3E-A728-2B3AB840F53F}" type="datetime1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6157B1-89F9-4596-8365-22D5F99F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F126F4-B065-41D9-AE96-53F6FD9E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FA8241-D25F-4628-90B8-84746AB7A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894EF-7AFB-404C-85D1-475DBA85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43EC79-F38C-457E-8914-C4347B362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380779-A501-4A39-A490-A553DC40D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162A7-0D15-4B0F-9261-1E2B6C8B3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0C4A3B-297E-4679-A4FA-8931EFC6E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FE841E-828D-47F8-B250-521404BE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3FC3-AD21-457E-9DEA-BEF140EF5127}" type="datetime1">
              <a:rPr lang="de-DE" smtClean="0"/>
              <a:t>18.10.2020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9FE54F-E75B-4AA2-8602-21DD5A00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53EA67-B520-4D7D-AB20-53706255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0BA7184-68B0-4019-956F-EFDFE4842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D6F45-0B69-49B8-A0FE-ADD7D313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97A58A-887F-4BCD-950F-4471F19F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838-7563-4CC6-84C4-0B5D22FD34C8}" type="datetime1">
              <a:rPr lang="de-DE" smtClean="0"/>
              <a:t>18.10.2020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B5B8A8-040A-4AD7-8C9F-BAE8F4D8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9613B3-061B-42B7-8A20-D421F660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770C38-D486-4E62-BCDF-34A2740222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1BD868-4630-4812-BE58-64A5ED51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ED0E-5F4B-4477-A6B7-080D79D8B8D4}" type="datetime1">
              <a:rPr lang="de-DE" smtClean="0"/>
              <a:t>18.10.2020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E9FC71-16FB-4ED8-9D9B-9A256B0A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B25CFD-1F55-4537-84C4-88822CC8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A6D85C-9B57-4F48-A8C9-4E625C9D3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5786B-2104-405E-9C33-07B4460D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C6A385-2909-4A2D-A85A-62D4B90E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1FB156-69C6-4EC9-98E3-EC1404982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1105CF-4312-4E30-9B57-44BBE86C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218D-E8D1-4452-AC4E-BAF5BEAF14DC}" type="datetime1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9AEB8E-4A15-4375-AAE3-78208FB3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2A6C07-1F19-4EEA-9A9A-E8DD003F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8DF718-DD10-4723-84E7-C2E02CE96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0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04C96-523C-491F-9ADE-9B4D2088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B72131-3B6F-47C5-A7B0-8B71C6AAF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9A44C7-704E-4FFE-A08E-B693C3301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6DEFB2-CE2A-42F4-A803-3FAB4189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B457-EC44-483A-BF2D-F2848BE2CA95}" type="datetime1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8C2334-CDFB-482A-8D56-1EF68954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C3DDC8-A20D-4F09-A22E-8F3AA378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BC098B-8941-41C3-AFA2-A084C3E16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8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B848C15-85B2-4A9D-A446-7CA953E0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B178FB-42FA-44E9-BC39-9258F5F6F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E1B57-B36D-457A-8092-1A4D30346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991E-3541-4ACB-B6B4-581E251F9143}" type="datetime1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1AA70-A952-48CB-AD94-8DCD892DF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6F87D3-1145-4C7D-8545-D3EFBEE6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F7B2-39D9-4E1B-A19A-4C893C9F090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603AB1-D3F8-4EF9-A027-CB1AB59A96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66806" y="28883"/>
            <a:ext cx="2225194" cy="1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6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18431-4079-4900-A508-0C514C968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122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Demographie im Ländervergleich: Deutschland versus Japan</a:t>
            </a:r>
            <a:br>
              <a:rPr lang="de-DE" dirty="0"/>
            </a:br>
            <a:r>
              <a:rPr lang="az-Cyrl-AZ" sz="4400" dirty="0">
                <a:solidFill>
                  <a:srgbClr val="FF0000"/>
                </a:solidFill>
              </a:rPr>
              <a:t>Демографические сравнения стран</a:t>
            </a:r>
            <a:r>
              <a:rPr lang="de-DE" sz="4400" dirty="0">
                <a:solidFill>
                  <a:srgbClr val="FF0000"/>
                </a:solidFill>
              </a:rPr>
              <a:t>: </a:t>
            </a:r>
            <a:r>
              <a:rPr lang="az-Cyrl-AZ" sz="4400" dirty="0">
                <a:solidFill>
                  <a:srgbClr val="FF0000"/>
                </a:solidFill>
              </a:rPr>
              <a:t>Германия и Япония 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CBC0403-1A5D-4FC1-A304-B49053D6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2953"/>
            <a:ext cx="9144000" cy="2045616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Paul Stahl</a:t>
            </a:r>
          </a:p>
          <a:p>
            <a:r>
              <a:rPr lang="az-Cyrl-AZ" dirty="0">
                <a:solidFill>
                  <a:srgbClr val="FF0000"/>
                </a:solidFill>
              </a:rPr>
              <a:t>Пауль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az-Cyrl-AZ" dirty="0">
                <a:solidFill>
                  <a:srgbClr val="FF0000"/>
                </a:solidFill>
              </a:rPr>
              <a:t>Шталь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10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A3C981F-16FE-4A42-BFF9-FC860137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53" y="3293067"/>
            <a:ext cx="4321392" cy="29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5992118-05A5-4B26-AFCE-D6BC84FC20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53" y="254993"/>
            <a:ext cx="4321391" cy="29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43E060-A38A-4A75-8B4B-8A3C40170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953" y="3318468"/>
            <a:ext cx="4284520" cy="295155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81FC3C-1DAD-4BF7-AC40-B91E3CE0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53" y="255189"/>
            <a:ext cx="4284520" cy="29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DBCCDB-E883-4994-8967-004DE900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Bevölkerung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0A18D4E-0B94-4737-8FD4-3C815520D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z-Cyrl-AZ" sz="2200" dirty="0">
                <a:solidFill>
                  <a:srgbClr val="FF0000"/>
                </a:solidFill>
              </a:rPr>
              <a:t>Население, чел.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az-Cyrl-AZ" sz="2200" dirty="0">
                <a:solidFill>
                  <a:srgbClr val="FF0000"/>
                </a:solidFill>
              </a:rPr>
              <a:t>в млн</a:t>
            </a:r>
            <a:endParaRPr lang="de-DE" sz="2200" dirty="0">
              <a:solidFill>
                <a:srgbClr val="FF0000"/>
              </a:solidFill>
            </a:endParaRPr>
          </a:p>
          <a:p>
            <a:r>
              <a:rPr lang="de-DE" dirty="0"/>
              <a:t>Japan </a:t>
            </a:r>
            <a:r>
              <a:rPr lang="az-Cyrl-AZ" dirty="0">
                <a:solidFill>
                  <a:srgbClr val="FF0000"/>
                </a:solidFill>
              </a:rPr>
              <a:t>Япония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2020: 126,49 Mio. Einwohner</a:t>
            </a:r>
          </a:p>
          <a:p>
            <a:pPr lvl="1"/>
            <a:r>
              <a:rPr lang="de-DE" dirty="0"/>
              <a:t>2060: 92,8 Mio. Einwohner </a:t>
            </a:r>
          </a:p>
          <a:p>
            <a:endParaRPr lang="de-DE" dirty="0"/>
          </a:p>
          <a:p>
            <a:r>
              <a:rPr lang="de-DE" dirty="0"/>
              <a:t>Deutschland </a:t>
            </a:r>
            <a:r>
              <a:rPr lang="az-Cyrl-AZ" dirty="0">
                <a:solidFill>
                  <a:srgbClr val="FF0000"/>
                </a:solidFill>
              </a:rPr>
              <a:t>Германия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2020: 83,15 Mio. Einwohner</a:t>
            </a:r>
          </a:p>
          <a:p>
            <a:pPr lvl="1"/>
            <a:r>
              <a:rPr lang="de-DE" dirty="0"/>
              <a:t>2060: 74,4 Mio. Einwohner</a:t>
            </a:r>
          </a:p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B63F5A-6371-4345-B8BA-4E1EC0EF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2</a:t>
            </a:fld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6E703B0-7762-43F2-AF62-C334436E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BC8-128E-41CD-A82B-BF507AC3C6A1}" type="datetime1">
              <a:rPr lang="de-DE" smtClean="0"/>
              <a:t>18.10.2020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505FC96-0F4A-47DD-8D98-E27BA634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8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F2FC8-DA1B-4741-A96D-A5F7A998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Mortalität</a:t>
            </a:r>
            <a:br>
              <a:rPr lang="de-DE" dirty="0"/>
            </a:br>
            <a:r>
              <a:rPr lang="az-Cyrl-AZ" dirty="0">
                <a:solidFill>
                  <a:srgbClr val="FF0000"/>
                </a:solidFill>
              </a:rPr>
              <a:t>Смертность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2F28A0-0A43-43E7-8C57-B5B61E92D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Japan </a:t>
            </a:r>
            <a:r>
              <a:rPr lang="az-Cyrl-AZ" dirty="0">
                <a:solidFill>
                  <a:srgbClr val="FF0000"/>
                </a:solidFill>
              </a:rPr>
              <a:t>Япония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C2E451-A779-411D-88C9-6D7B89AF3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03835"/>
            <a:ext cx="5157787" cy="3785828"/>
          </a:xfrm>
        </p:spPr>
        <p:txBody>
          <a:bodyPr/>
          <a:lstStyle/>
          <a:p>
            <a:r>
              <a:rPr lang="de-DE" dirty="0"/>
              <a:t>Lebenserwartung: 84,1 Jahre (Frauen 87,3!)</a:t>
            </a:r>
            <a:r>
              <a:rPr lang="az-Cyrl-AZ" dirty="0"/>
              <a:t> </a:t>
            </a:r>
            <a:r>
              <a:rPr lang="az-Cyrl-AZ" sz="2400" dirty="0">
                <a:solidFill>
                  <a:srgbClr val="FF0000"/>
                </a:solidFill>
              </a:rPr>
              <a:t>Средняя продолжительность жизни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4FB73F-02DD-4C3B-87DF-4A6E483B2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Deutschland </a:t>
            </a:r>
            <a:r>
              <a:rPr lang="az-Cyrl-AZ" dirty="0">
                <a:solidFill>
                  <a:srgbClr val="FF0000"/>
                </a:solidFill>
              </a:rPr>
              <a:t>Германия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75225-D368-464A-A602-3BA26CF2B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03835"/>
            <a:ext cx="5183188" cy="3785828"/>
          </a:xfrm>
        </p:spPr>
        <p:txBody>
          <a:bodyPr/>
          <a:lstStyle/>
          <a:p>
            <a:r>
              <a:rPr lang="de-DE" dirty="0"/>
              <a:t>Lebenserwartung: 80,99 Jahre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DBC2A68-1AAC-4F45-B838-9EC35A53E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290274"/>
              </p:ext>
            </p:extLst>
          </p:nvPr>
        </p:nvGraphicFramePr>
        <p:xfrm>
          <a:off x="1447801" y="34920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25DFB72-578C-412F-8A04-D0093B242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332307"/>
              </p:ext>
            </p:extLst>
          </p:nvPr>
        </p:nvGraphicFramePr>
        <p:xfrm>
          <a:off x="6605588" y="35298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1F8B1D8-6211-4A88-AC0B-362CA1B2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3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2FE5A3-5DD9-431C-B79E-E89491943854}"/>
              </a:ext>
            </a:extLst>
          </p:cNvPr>
          <p:cNvSpPr txBox="1"/>
          <p:nvPr/>
        </p:nvSpPr>
        <p:spPr>
          <a:xfrm>
            <a:off x="1447801" y="6248628"/>
            <a:ext cx="23214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Daten: https://population.un.org/wpp/DataQuery/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F213BA0-FD16-4524-A4A4-F257DE482FD6}"/>
              </a:ext>
            </a:extLst>
          </p:cNvPr>
          <p:cNvSpPr txBox="1"/>
          <p:nvPr/>
        </p:nvSpPr>
        <p:spPr>
          <a:xfrm>
            <a:off x="6605588" y="6251178"/>
            <a:ext cx="23214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Daten: https://population.un.org/wpp/DataQuery/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A5228AF3-17AF-4BC3-8277-45B52696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37126-32D5-4729-A7EB-D551669A3300}" type="datetime1">
              <a:rPr lang="de-DE" smtClean="0"/>
              <a:t>18.10.2020</a:t>
            </a:fld>
            <a:endParaRPr lang="de-DE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16BB4202-4BA7-4D4D-8B3F-E2CC0F50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C06359BD-993E-4AC3-AD90-649ABEF50A74}"/>
              </a:ext>
            </a:extLst>
          </p:cNvPr>
          <p:cNvSpPr txBox="1">
            <a:spLocks/>
          </p:cNvSpPr>
          <p:nvPr/>
        </p:nvSpPr>
        <p:spPr>
          <a:xfrm>
            <a:off x="7875096" y="3731818"/>
            <a:ext cx="2494388" cy="48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sz="1800" dirty="0">
                <a:solidFill>
                  <a:srgbClr val="FF0000"/>
                </a:solidFill>
              </a:rPr>
              <a:t>Медианный возраст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BD3B5B3D-D008-4208-B9D1-80ECC71BE5BD}"/>
              </a:ext>
            </a:extLst>
          </p:cNvPr>
          <p:cNvSpPr txBox="1">
            <a:spLocks/>
          </p:cNvSpPr>
          <p:nvPr/>
        </p:nvSpPr>
        <p:spPr>
          <a:xfrm>
            <a:off x="3125558" y="3778962"/>
            <a:ext cx="2494388" cy="48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sz="2000" dirty="0">
                <a:solidFill>
                  <a:srgbClr val="FF0000"/>
                </a:solidFill>
              </a:rPr>
              <a:t>Коэффициент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az-Cyrl-AZ" sz="2000" dirty="0">
                <a:solidFill>
                  <a:srgbClr val="FF0000"/>
                </a:solidFill>
              </a:rPr>
              <a:t>старения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9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338E7-ED98-4710-B2A6-1E13628A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Fertilität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P</a:t>
            </a:r>
            <a:r>
              <a:rPr lang="az-Cyrl-AZ" dirty="0">
                <a:solidFill>
                  <a:srgbClr val="FF0000"/>
                </a:solidFill>
              </a:rPr>
              <a:t>ождаемость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B69AD85-FF7B-48EF-9DDB-825E81A5C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Bestandserhaltende Fertilitätsniveau: 2,1</a:t>
            </a:r>
          </a:p>
          <a:p>
            <a:r>
              <a:rPr lang="ru-RU" sz="1900" dirty="0">
                <a:solidFill>
                  <a:srgbClr val="FF0000"/>
                </a:solidFill>
              </a:rPr>
              <a:t>Уровень рождаемости</a:t>
            </a:r>
            <a:r>
              <a:rPr lang="de-DE" sz="1900" dirty="0">
                <a:solidFill>
                  <a:srgbClr val="FF0000"/>
                </a:solidFill>
              </a:rPr>
              <a:t>,</a:t>
            </a:r>
            <a:r>
              <a:rPr lang="ru-RU" sz="1900" dirty="0">
                <a:solidFill>
                  <a:srgbClr val="FF0000"/>
                </a:solidFill>
              </a:rPr>
              <a:t> необходимый</a:t>
            </a:r>
            <a:r>
              <a:rPr lang="de-DE" sz="1900" dirty="0">
                <a:solidFill>
                  <a:srgbClr val="FF0000"/>
                </a:solidFill>
              </a:rPr>
              <a:t> </a:t>
            </a:r>
            <a:r>
              <a:rPr lang="ru-RU" sz="1900" dirty="0">
                <a:solidFill>
                  <a:srgbClr val="FF0000"/>
                </a:solidFill>
              </a:rPr>
              <a:t>для сохранения простого воспроизводства населения</a:t>
            </a:r>
            <a:endParaRPr lang="de-DE" sz="1900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Japan </a:t>
            </a:r>
            <a:r>
              <a:rPr lang="az-Cyrl-AZ" dirty="0">
                <a:solidFill>
                  <a:srgbClr val="FF0000"/>
                </a:solidFill>
              </a:rPr>
              <a:t>Япония</a:t>
            </a:r>
            <a:r>
              <a:rPr lang="de-DE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aktuell </a:t>
            </a:r>
            <a:r>
              <a:rPr lang="az-Cyrl-AZ" dirty="0">
                <a:solidFill>
                  <a:srgbClr val="FF0000"/>
                </a:solidFill>
              </a:rPr>
              <a:t>актуальный</a:t>
            </a:r>
            <a:r>
              <a:rPr lang="az-Cyrl-AZ" dirty="0"/>
              <a:t> </a:t>
            </a:r>
            <a:r>
              <a:rPr lang="de-DE" dirty="0"/>
              <a:t>: 1,42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langfristig </a:t>
            </a:r>
            <a:r>
              <a:rPr lang="az-Cyrl-AZ" dirty="0">
                <a:solidFill>
                  <a:srgbClr val="FF0000"/>
                </a:solidFill>
              </a:rPr>
              <a:t>долгосрочный</a:t>
            </a:r>
            <a:r>
              <a:rPr lang="de-DE" dirty="0"/>
              <a:t>: 1,8</a:t>
            </a:r>
          </a:p>
          <a:p>
            <a:endParaRPr lang="de-DE" dirty="0"/>
          </a:p>
          <a:p>
            <a:r>
              <a:rPr lang="de-DE" dirty="0"/>
              <a:t>Deutschland </a:t>
            </a:r>
            <a:r>
              <a:rPr lang="az-Cyrl-AZ" dirty="0">
                <a:solidFill>
                  <a:srgbClr val="FF0000"/>
                </a:solidFill>
              </a:rPr>
              <a:t>Германия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aktuell </a:t>
            </a:r>
            <a:r>
              <a:rPr lang="az-Cyrl-AZ" dirty="0">
                <a:solidFill>
                  <a:srgbClr val="FF0000"/>
                </a:solidFill>
              </a:rPr>
              <a:t>актуальный</a:t>
            </a:r>
            <a:r>
              <a:rPr lang="az-Cyrl-AZ" dirty="0"/>
              <a:t> </a:t>
            </a:r>
            <a:r>
              <a:rPr lang="de-DE" dirty="0"/>
              <a:t>: 1,57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langfristig </a:t>
            </a:r>
            <a:r>
              <a:rPr lang="az-Cyrl-AZ" dirty="0">
                <a:solidFill>
                  <a:srgbClr val="FF0000"/>
                </a:solidFill>
              </a:rPr>
              <a:t>долгосрочный</a:t>
            </a:r>
            <a:r>
              <a:rPr lang="de-DE" dirty="0"/>
              <a:t>: 1,4 – 1,7</a:t>
            </a:r>
          </a:p>
          <a:p>
            <a:endParaRPr lang="de-DE" dirty="0"/>
          </a:p>
        </p:txBody>
      </p:sp>
      <p:pic>
        <p:nvPicPr>
          <p:cNvPr id="12" name="Inhaltsplatzhalter 9">
            <a:extLst>
              <a:ext uri="{FF2B5EF4-FFF2-40B4-BE49-F238E27FC236}">
                <a16:creationId xmlns:a16="http://schemas.microsoft.com/office/drawing/2014/main" id="{46671832-447E-4B9D-973A-0A557F84FA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0" y="2057400"/>
            <a:ext cx="4377220" cy="3112397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19A1565-984A-45EB-9BAD-97641C3A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4</a:t>
            </a:fld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D0A2E1-F515-47C0-A9EC-4F905BD0E512}"/>
              </a:ext>
            </a:extLst>
          </p:cNvPr>
          <p:cNvSpPr txBox="1"/>
          <p:nvPr/>
        </p:nvSpPr>
        <p:spPr>
          <a:xfrm>
            <a:off x="6233630" y="5147520"/>
            <a:ext cx="568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https://www.bib.bund.de/Publikation/2015/pdf/Bevoelkerungsforschung-Aktuell-4-2015.pdf;jsessionid=8E2220B86611CF22DC17AEF797DDA999.1_cid380?__blob=publicationFile&amp;v=4</a:t>
            </a:r>
            <a:endParaRPr lang="de-DE" sz="800" dirty="0"/>
          </a:p>
          <a:p>
            <a:endParaRPr lang="de-DE" dirty="0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0BE25745-E0D8-4DFA-8B48-B6DA8420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6E2-97C2-4697-9CE9-C09BE94CAB20}" type="datetime1">
              <a:rPr lang="de-DE" smtClean="0"/>
              <a:t>18.10.2020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998FD7C5-F56A-4019-9E53-32589654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53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3A60-58A2-4E62-BAF3-4673A481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074"/>
            <a:ext cx="10515600" cy="1325563"/>
          </a:xfrm>
        </p:spPr>
        <p:txBody>
          <a:bodyPr/>
          <a:lstStyle/>
          <a:p>
            <a:r>
              <a:rPr lang="de-DE" dirty="0"/>
              <a:t>Migration</a:t>
            </a:r>
            <a:br>
              <a:rPr lang="de-DE" dirty="0"/>
            </a:br>
            <a:r>
              <a:rPr lang="az-Cyrl-AZ" dirty="0">
                <a:solidFill>
                  <a:srgbClr val="FF0000"/>
                </a:solidFill>
              </a:rPr>
              <a:t>Иммиграция </a:t>
            </a:r>
            <a:r>
              <a:rPr lang="de-DE" dirty="0"/>
              <a:t> </a:t>
            </a:r>
            <a:r>
              <a:rPr lang="az-Cyrl-AZ" dirty="0"/>
              <a:t>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9ED263-066A-4667-B590-41BB0585E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Japan </a:t>
            </a:r>
            <a:r>
              <a:rPr lang="az-Cyrl-AZ" dirty="0">
                <a:solidFill>
                  <a:srgbClr val="FF0000"/>
                </a:solidFill>
              </a:rPr>
              <a:t>Япония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65752C-0CD2-4362-85B1-F0BB36EFE5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  <a:p>
            <a:r>
              <a:rPr lang="de-DE" dirty="0"/>
              <a:t>Homogene Gesellschaft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az-Cyrl-AZ" dirty="0">
                <a:solidFill>
                  <a:srgbClr val="FF0000"/>
                </a:solidFill>
              </a:rPr>
              <a:t>однородное население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Ausländeranteil: 2,4%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az-Cyrl-AZ" dirty="0">
                <a:solidFill>
                  <a:srgbClr val="FF0000"/>
                </a:solidFill>
              </a:rPr>
              <a:t>Доля иностранцев</a:t>
            </a:r>
            <a:r>
              <a:rPr lang="de-DE" dirty="0">
                <a:solidFill>
                  <a:srgbClr val="FF0000"/>
                </a:solidFill>
              </a:rPr>
              <a:t>: 2,4 %</a:t>
            </a:r>
          </a:p>
          <a:p>
            <a:r>
              <a:rPr lang="de-DE" dirty="0"/>
              <a:t>Visa-Reform 2018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az-Cyrl-AZ" dirty="0">
                <a:solidFill>
                  <a:srgbClr val="FF0000"/>
                </a:solidFill>
              </a:rPr>
              <a:t>визовая реформа</a:t>
            </a:r>
            <a:r>
              <a:rPr lang="de-DE" dirty="0">
                <a:solidFill>
                  <a:srgbClr val="FF0000"/>
                </a:solidFill>
              </a:rPr>
              <a:t> 2018</a:t>
            </a:r>
            <a:r>
              <a:rPr lang="az-Cyrl-AZ" dirty="0">
                <a:solidFill>
                  <a:srgbClr val="FF0000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2D81D6-7C12-4404-82C2-9FF1D1307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Deutschland </a:t>
            </a:r>
            <a:r>
              <a:rPr lang="az-Cyrl-AZ" dirty="0">
                <a:solidFill>
                  <a:srgbClr val="FF0000"/>
                </a:solidFill>
              </a:rPr>
              <a:t>Германия</a:t>
            </a:r>
            <a:r>
              <a:rPr lang="de-DE" dirty="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4F7AFC-FC0E-4CD6-A868-FC8707E23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2345"/>
            <a:ext cx="5545318" cy="3924005"/>
          </a:xfrm>
        </p:spPr>
        <p:txBody>
          <a:bodyPr>
            <a:normAutofit fontScale="85000" lnSpcReduction="20000"/>
          </a:bodyPr>
          <a:lstStyle/>
          <a:p>
            <a:endParaRPr lang="de-DE" dirty="0"/>
          </a:p>
          <a:p>
            <a:r>
              <a:rPr lang="de-DE" dirty="0"/>
              <a:t>Jede vierte Person hat einen Migrationshintergrund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ru-RU" dirty="0">
                <a:solidFill>
                  <a:srgbClr val="FF0000"/>
                </a:solidFill>
              </a:rPr>
              <a:t>Каждый четвертый житель ФРГ 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   </a:t>
            </a:r>
            <a:r>
              <a:rPr lang="ru-RU" dirty="0">
                <a:solidFill>
                  <a:srgbClr val="FF0000"/>
                </a:solidFill>
              </a:rPr>
              <a:t>имеет миграционные корни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Einwanderungsland 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az-Cyrl-AZ" dirty="0">
                <a:solidFill>
                  <a:srgbClr val="FF0000"/>
                </a:solidFill>
              </a:rPr>
              <a:t>Германия как миграционная страна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Aktuell werden wieder Fachkräfte angeworben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az-Cyrl-AZ" dirty="0">
                <a:solidFill>
                  <a:srgbClr val="FF0000"/>
                </a:solidFill>
              </a:rPr>
              <a:t>На данный момент вновь вербуются</a:t>
            </a:r>
            <a:r>
              <a:rPr lang="de-DE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   </a:t>
            </a:r>
            <a:r>
              <a:rPr lang="az-Cyrl-AZ" dirty="0">
                <a:solidFill>
                  <a:srgbClr val="FF0000"/>
                </a:solidFill>
              </a:rPr>
              <a:t>квалифицированны</a:t>
            </a:r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az-Cyrl-AZ" dirty="0">
                <a:solidFill>
                  <a:srgbClr val="FF0000"/>
                </a:solidFill>
              </a:rPr>
              <a:t> специалисты 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7C406BC-1428-48F0-B8BE-CA29FF68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5</a:t>
            </a:fld>
            <a:endParaRPr 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365D600-CE85-4E68-9FC8-B60C7999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57C3-F327-49BF-8451-3D751F15EF4C}" type="datetime1">
              <a:rPr lang="de-DE" smtClean="0"/>
              <a:t>18.10.2020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BC9DC3F-7863-4924-A1C7-4317F0BA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</p:spTree>
    <p:extLst>
      <p:ext uri="{BB962C8B-B14F-4D97-AF65-F5344CB8AC3E}">
        <p14:creationId xmlns:p14="http://schemas.microsoft.com/office/powerpoint/2010/main" val="428138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55823-41B5-425C-9FBE-9C80638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Lösungsansätze</a:t>
            </a:r>
            <a:br>
              <a:rPr lang="de-DE" dirty="0"/>
            </a:br>
            <a:r>
              <a:rPr lang="ru-RU" dirty="0">
                <a:solidFill>
                  <a:srgbClr val="FF0000"/>
                </a:solidFill>
              </a:rPr>
              <a:t>Подходы к решению проблемы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3E8A62-0255-4E47-8813-1EC40ABF8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Japan </a:t>
            </a:r>
            <a:r>
              <a:rPr lang="az-Cyrl-AZ" dirty="0">
                <a:solidFill>
                  <a:srgbClr val="FF0000"/>
                </a:solidFill>
              </a:rPr>
              <a:t>Япония</a:t>
            </a:r>
            <a:r>
              <a:rPr lang="de-DE" dirty="0"/>
              <a:t>	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4F2936-11E6-4F10-9510-704AB12B9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103115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Finanzielle Unterstützung von Familien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az-Cyrl-AZ" dirty="0">
                <a:solidFill>
                  <a:srgbClr val="FF0000"/>
                </a:solidFill>
              </a:rPr>
              <a:t>финансовая поддержка семей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Anhebung und Flexibilisierung des Rentenalters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az-Cyrl-AZ" dirty="0">
                <a:solidFill>
                  <a:srgbClr val="FF0000"/>
                </a:solidFill>
              </a:rPr>
              <a:t>повышение пенсионного возраста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az-Cyrl-AZ" dirty="0">
                <a:solidFill>
                  <a:srgbClr val="FF0000"/>
                </a:solidFill>
              </a:rPr>
              <a:t>и его </a:t>
            </a:r>
            <a:r>
              <a:rPr lang="de-DE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    </a:t>
            </a:r>
            <a:r>
              <a:rPr lang="az-Cyrl-AZ" dirty="0">
                <a:solidFill>
                  <a:srgbClr val="FF0000"/>
                </a:solidFill>
              </a:rPr>
              <a:t>адаптивности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Alte Menschen pflegen alte Menschen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ru-RU" dirty="0">
                <a:solidFill>
                  <a:srgbClr val="FF0000"/>
                </a:solidFill>
              </a:rPr>
              <a:t>пожилые люди ухаживают за 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</a:rPr>
              <a:t>престарелыми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Einsatz von Robotertechnologie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az-Cyrl-AZ" dirty="0">
                <a:solidFill>
                  <a:srgbClr val="FF0000"/>
                </a:solidFill>
              </a:rPr>
              <a:t>применение технологии робототехники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CFAC9B-2A33-4B37-BC46-0B0ACB18A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Deutschland </a:t>
            </a:r>
            <a:r>
              <a:rPr lang="az-Cyrl-AZ" dirty="0">
                <a:solidFill>
                  <a:srgbClr val="FF0000"/>
                </a:solidFill>
              </a:rPr>
              <a:t>Германия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6D659F-EBF6-4A15-91AC-6C37B68EE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Finanzielle Unterstützung von Familien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az-Cyrl-AZ" dirty="0">
                <a:solidFill>
                  <a:srgbClr val="FF0000"/>
                </a:solidFill>
              </a:rPr>
              <a:t>финансовая поддержка семей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Anhebung und Flexibilisierung des Rentenalters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ru-RU" dirty="0">
                <a:solidFill>
                  <a:srgbClr val="FF0000"/>
                </a:solidFill>
              </a:rPr>
              <a:t>повышение пенсионного возраста и его    </a:t>
            </a:r>
            <a:r>
              <a:rPr lang="de-DE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</a:rPr>
              <a:t>адаптивности </a:t>
            </a:r>
          </a:p>
          <a:p>
            <a:r>
              <a:rPr lang="de-DE" dirty="0"/>
              <a:t>Migration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az-Cyrl-AZ" dirty="0">
                <a:solidFill>
                  <a:srgbClr val="FF0000"/>
                </a:solidFill>
              </a:rPr>
              <a:t>Иммиграция</a:t>
            </a:r>
            <a:r>
              <a:rPr lang="az-Cyrl-AZ" dirty="0"/>
              <a:t> </a:t>
            </a:r>
            <a:endParaRPr lang="de-DE" dirty="0"/>
          </a:p>
          <a:p>
            <a:r>
              <a:rPr lang="de-DE" dirty="0"/>
              <a:t>Bundesprogramm Mehrgenerationshaus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az-Cyrl-AZ" dirty="0">
                <a:solidFill>
                  <a:srgbClr val="FF0000"/>
                </a:solidFill>
              </a:rPr>
              <a:t>федеральная программа создания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дом</a:t>
            </a:r>
            <a:r>
              <a:rPr lang="de-DE" dirty="0">
                <a:solidFill>
                  <a:srgbClr val="FF0000"/>
                </a:solidFill>
              </a:rPr>
              <a:t>o</a:t>
            </a:r>
            <a:r>
              <a:rPr lang="az-Cyrl-AZ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 для 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</a:rPr>
              <a:t>людей разных поколений </a:t>
            </a:r>
            <a:r>
              <a:rPr lang="de-DE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75C1CD-846E-4B26-9411-57F63369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6</a:t>
            </a:fld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DFEB36F-1C10-4141-A572-EC0F762A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D52E-AA63-428C-96E8-A9F92746F99D}" type="datetime1">
              <a:rPr lang="de-DE" smtClean="0"/>
              <a:t>18.10.2020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09CCD2B-6EB1-49E8-9571-FD4965AD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Demographie im Ländervergleich: Deutschland versus Japan</a:t>
            </a:r>
          </a:p>
        </p:txBody>
      </p:sp>
    </p:spTree>
    <p:extLst>
      <p:ext uri="{BB962C8B-B14F-4D97-AF65-F5344CB8AC3E}">
        <p14:creationId xmlns:p14="http://schemas.microsoft.com/office/powerpoint/2010/main" val="176387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B6CCF3F-3A87-4463-B070-2D11195B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3FC3-AD21-457E-9DEA-BEF140EF5127}" type="datetime1">
              <a:rPr lang="de-DE" smtClean="0"/>
              <a:t>18.10.2020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015EE7-1F01-4947-B18C-45CEBFEE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6413230-D9A8-4CAD-BFC7-79A345AD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F7B2-39D9-4E1B-A19A-4C893C9F0907}" type="slidenum">
              <a:rPr lang="de-DE" smtClean="0"/>
              <a:t>7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6347A00-13A8-4957-B613-370FFF5C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24" y="554191"/>
            <a:ext cx="7507680" cy="56227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9E34577-31F6-4793-9523-C8F44B352231}"/>
              </a:ext>
            </a:extLst>
          </p:cNvPr>
          <p:cNvSpPr txBox="1"/>
          <p:nvPr/>
        </p:nvSpPr>
        <p:spPr>
          <a:xfrm>
            <a:off x="2273824" y="6277171"/>
            <a:ext cx="7975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https://www.deutschlandfunkkultur.de/besuch-von-ole.947.de.html?dram:article_id=260852</a:t>
            </a:r>
          </a:p>
        </p:txBody>
      </p:sp>
    </p:spTree>
    <p:extLst>
      <p:ext uri="{BB962C8B-B14F-4D97-AF65-F5344CB8AC3E}">
        <p14:creationId xmlns:p14="http://schemas.microsoft.com/office/powerpoint/2010/main" val="7078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0D3B3FF-2EEA-48BF-B5AF-B359392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636"/>
            <a:ext cx="10515600" cy="1325563"/>
          </a:xfrm>
        </p:spPr>
        <p:txBody>
          <a:bodyPr/>
          <a:lstStyle/>
          <a:p>
            <a:r>
              <a:rPr lang="de-DE" dirty="0"/>
              <a:t>Fazit</a:t>
            </a:r>
            <a:br>
              <a:rPr lang="de-DE" dirty="0"/>
            </a:br>
            <a:r>
              <a:rPr lang="az-Cyrl-AZ" dirty="0">
                <a:solidFill>
                  <a:srgbClr val="FF0000"/>
                </a:solidFill>
              </a:rPr>
              <a:t>Выводы</a:t>
            </a:r>
            <a:r>
              <a:rPr lang="az-Cyrl-AZ" dirty="0"/>
              <a:t>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E9F6A6-2466-4608-BD62-D236E9D2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E70A76F-9ED0-402E-B621-716641DC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AAAA-5050-460A-A780-1CD53AA08B3A}" type="datetime1">
              <a:rPr lang="de-DE" smtClean="0"/>
              <a:t>18.10.2020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8353A6-4269-4884-B225-7AEA54A4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Demographie im Ländervergleich: Deutschland versus Japan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28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Breitbild</PresentationFormat>
  <Paragraphs>103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</vt:lpstr>
      <vt:lpstr>Demographie im Ländervergleich: Deutschland versus Japan Демографические сравнения стран: Германия и Япония </vt:lpstr>
      <vt:lpstr>Bevölkerung</vt:lpstr>
      <vt:lpstr>Mortalität Смертность</vt:lpstr>
      <vt:lpstr>Fertilität Pождаемость </vt:lpstr>
      <vt:lpstr>Migration Иммиграция   </vt:lpstr>
      <vt:lpstr>Lösungsansätze Подходы к решению проблемы</vt:lpstr>
      <vt:lpstr>PowerPoint-Präsentation</vt:lpstr>
      <vt:lpstr>Fazit Выводы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Demographie im Ländervergleich: Deutschland versus Japan</dc:title>
  <dc:creator>Paul Stahl</dc:creator>
  <cp:lastModifiedBy>Jörg, Natalia</cp:lastModifiedBy>
  <cp:revision>41</cp:revision>
  <dcterms:created xsi:type="dcterms:W3CDTF">2020-10-06T19:40:36Z</dcterms:created>
  <dcterms:modified xsi:type="dcterms:W3CDTF">2020-10-18T11:20:04Z</dcterms:modified>
</cp:coreProperties>
</file>